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2"/>
  </p:notesMasterIdLst>
  <p:sldIdLst>
    <p:sldId id="256" r:id="rId2"/>
    <p:sldId id="263" r:id="rId3"/>
    <p:sldId id="315" r:id="rId4"/>
    <p:sldId id="316" r:id="rId5"/>
    <p:sldId id="317" r:id="rId6"/>
    <p:sldId id="320" r:id="rId7"/>
    <p:sldId id="321" r:id="rId8"/>
    <p:sldId id="261" r:id="rId9"/>
    <p:sldId id="312" r:id="rId10"/>
    <p:sldId id="313" r:id="rId11"/>
    <p:sldId id="314" r:id="rId12"/>
    <p:sldId id="335" r:id="rId13"/>
    <p:sldId id="333" r:id="rId14"/>
    <p:sldId id="336" r:id="rId15"/>
    <p:sldId id="337" r:id="rId16"/>
    <p:sldId id="338" r:id="rId17"/>
    <p:sldId id="264" r:id="rId18"/>
    <p:sldId id="287" r:id="rId19"/>
    <p:sldId id="296" r:id="rId20"/>
    <p:sldId id="297" r:id="rId21"/>
    <p:sldId id="304" r:id="rId22"/>
    <p:sldId id="302" r:id="rId23"/>
    <p:sldId id="303" r:id="rId24"/>
    <p:sldId id="305" r:id="rId25"/>
    <p:sldId id="339" r:id="rId26"/>
    <p:sldId id="306" r:id="rId27"/>
    <p:sldId id="307" r:id="rId28"/>
    <p:sldId id="308" r:id="rId29"/>
    <p:sldId id="309" r:id="rId30"/>
    <p:sldId id="319" r:id="rId31"/>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7"/>
    <p:restoredTop sz="95170" autoAdjust="0"/>
  </p:normalViewPr>
  <p:slideViewPr>
    <p:cSldViewPr snapToGrid="0">
      <p:cViewPr varScale="1">
        <p:scale>
          <a:sx n="91" d="100"/>
          <a:sy n="91" d="100"/>
        </p:scale>
        <p:origin x="1696" y="176"/>
      </p:cViewPr>
      <p:guideLst>
        <p:guide orient="horz" pos="2160"/>
        <p:guide pos="2880"/>
      </p:guideLst>
    </p:cSldViewPr>
  </p:slideViewPr>
  <p:notesTextViewPr>
    <p:cViewPr>
      <p:scale>
        <a:sx n="100" d="100"/>
        <a:sy n="100" d="100"/>
      </p:scale>
      <p:origin x="0" y="0"/>
    </p:cViewPr>
  </p:notesTextViewPr>
  <p:notesViewPr>
    <p:cSldViewPr snapToGrid="0">
      <p:cViewPr>
        <p:scale>
          <a:sx n="129" d="100"/>
          <a:sy n="129" d="100"/>
        </p:scale>
        <p:origin x="2264" y="-326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024FC0C-432F-024C-98C4-14D05CA1E4C6}" type="datetimeFigureOut">
              <a:rPr lang="en-US" smtClean="0"/>
              <a:t>1/4/23</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D6C3428F-6FF0-EC4B-8CCC-59918850A8B4}" type="slidenum">
              <a:rPr lang="en-US" smtClean="0"/>
              <a:t>‹#›</a:t>
            </a:fld>
            <a:endParaRPr lang="en-US" dirty="0"/>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a:t>
            </a:fld>
            <a:endParaRPr lang="en-US" dirty="0"/>
          </a:p>
        </p:txBody>
      </p:sp>
    </p:spTree>
    <p:extLst>
      <p:ext uri="{BB962C8B-B14F-4D97-AF65-F5344CB8AC3E}">
        <p14:creationId xmlns:p14="http://schemas.microsoft.com/office/powerpoint/2010/main" val="3482323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15</a:t>
            </a:fld>
            <a:endParaRPr lang="en-US" dirty="0"/>
          </a:p>
        </p:txBody>
      </p:sp>
    </p:spTree>
    <p:extLst>
      <p:ext uri="{BB962C8B-B14F-4D97-AF65-F5344CB8AC3E}">
        <p14:creationId xmlns:p14="http://schemas.microsoft.com/office/powerpoint/2010/main" val="1651601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16</a:t>
            </a:fld>
            <a:endParaRPr lang="en-US" dirty="0"/>
          </a:p>
        </p:txBody>
      </p:sp>
    </p:spTree>
    <p:extLst>
      <p:ext uri="{BB962C8B-B14F-4D97-AF65-F5344CB8AC3E}">
        <p14:creationId xmlns:p14="http://schemas.microsoft.com/office/powerpoint/2010/main" val="3114252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619125"/>
            <a:ext cx="5099050" cy="3824288"/>
          </a:xfrm>
        </p:spPr>
      </p:sp>
      <p:sp>
        <p:nvSpPr>
          <p:cNvPr id="3" name="Notes Placeholder 2"/>
          <p:cNvSpPr>
            <a:spLocks noGrp="1"/>
          </p:cNvSpPr>
          <p:nvPr>
            <p:ph type="body" idx="1"/>
          </p:nvPr>
        </p:nvSpPr>
        <p:spPr>
          <a:xfrm>
            <a:off x="120650" y="4443412"/>
            <a:ext cx="6781799" cy="4941888"/>
          </a:xfrm>
        </p:spPr>
        <p:txBody>
          <a:bodyPr>
            <a:normAutofit lnSpcReduction="10000"/>
          </a:bodyPr>
          <a:lstStyle/>
          <a:p>
            <a:r>
              <a:rPr lang="en-US" sz="1000" dirty="0"/>
              <a:t>John was surnamed Mark, lived in Jerusalem, and was the son of Mary whose home was the source of many prayer meetings in the Jerusalem church (Acts 12:12).  It was to her home that Peter went to after being released from Herod’s custody. The relationship between Peter and John Mark was close and Peter refers to him as a son (1 Pe. 5:13).  No doubt Peter’s preaching had an effect on Mark as a young man.   Mark also had a connection to Paul who sent him away from Pamphylia but was later restored to Paul’s confidence (see Acts 15:36-40; Col. 4:10; 2 Ti. 4:11).  John Mark was a cousin to Barnabas.  When Paul and Barnabas returned to Antioch after providing relief to needy saints in Judea, they took with them, John Mark.  Since Mark’s audience was Gentile (primarily the Romans) there is no mention of genealogy and Gentiles would have been unfamiliar with the Old Testament. Rome was the capital of a world empire, and the citizens were a people of action and authority.  His main thoughts center on the character of Jesus Christ as the Son of God.  The most common expression in the gospel is “straightway” or “immediately” (used 42 times in the book and ten times in chapter 1 alone) would describe the Romans as an active people.  Mark’s account of the Gospel is often neglected because most of the material can be found in other narratives: “Not more than fifty verses can be classed as unique only to Mark, and since Matthew, Luke, and John provide added information not found in Mark, many have studied these accounts and have overlooked Mark” (Robert Harkrider, Mark, page 3).  Arguably, many believe that Mark was the first of the four accounts.  His account is the shortest of the four accounts and he is the only one to mention that Jesus was a carpenter (6:3) and he records eighteen of Jesus’s miracles, at least one in each of the first eleven chapters.  His emphasis is on our Lord’s ministry.  The content of this Gospel might be found in 10:45: “For even the Son of Man came not to be served but to serve, and to give his life as a ransom for many.” The Gospel can be briefly outlined: (1) The Servant introduced and prepared (1:1-13); (2) The Servant at work (1:14--8:30); (3) The Servant resisted and rejected ( 8:31-10); (4) The Servant triumphant and exalted  (16:1-20).</a:t>
            </a:r>
          </a:p>
          <a:p>
            <a:endParaRPr lang="en-US" sz="1000" dirty="0"/>
          </a:p>
          <a:p>
            <a:r>
              <a:rPr lang="en-US" sz="1000" b="1" u="sng" dirty="0"/>
              <a:t>Application</a:t>
            </a:r>
          </a:p>
          <a:p>
            <a:endParaRPr lang="en-US" sz="1000" b="1" u="sng" dirty="0"/>
          </a:p>
          <a:p>
            <a:pPr marL="685800" lvl="1" indent="-228600">
              <a:buFont typeface="+mj-lt"/>
              <a:buAutoNum type="arabicPeriod"/>
            </a:pPr>
            <a:r>
              <a:rPr lang="en-US" sz="1000" dirty="0"/>
              <a:t>In the fulness of time: Jesus preached the coming of the kingdom - laying a foundation on what was to be most important after His ascension.  </a:t>
            </a:r>
          </a:p>
          <a:p>
            <a:pPr marL="685800" lvl="1" indent="-228600">
              <a:buFont typeface="+mj-lt"/>
              <a:buAutoNum type="arabicPeriod"/>
            </a:pPr>
            <a:r>
              <a:rPr lang="en-US" sz="1000" dirty="0"/>
              <a:t>In the fulness of time: Jesus’s  preaching revealed who He was - the King of kings, the Son of God…the promised Messiah, the answer to our sin problem.    </a:t>
            </a:r>
          </a:p>
          <a:p>
            <a:pPr marL="685800" lvl="1" indent="-228600">
              <a:buFont typeface="+mj-lt"/>
              <a:buAutoNum type="arabicPeriod"/>
            </a:pPr>
            <a:r>
              <a:rPr lang="en-US" sz="1000" dirty="0"/>
              <a:t>In the fulness of time: His ministry requires disciples and faithful followers who are required to accomplish His will.  His choice of faithful men who would be His apostles was key to the development of the kingdom.</a:t>
            </a:r>
          </a:p>
          <a:p>
            <a:pPr marL="685800" lvl="1" indent="-228600">
              <a:buFont typeface="+mj-lt"/>
              <a:buAutoNum type="arabicPeriod"/>
            </a:pPr>
            <a:r>
              <a:rPr lang="en-US" sz="1000" dirty="0"/>
              <a:t>In the fulness of time: Disciples in the kingdom would become “fishers of men” and the growth of the kingdom depends on them doing their work.  To do that requires our being equipped to telling His story.  </a:t>
            </a:r>
          </a:p>
          <a:p>
            <a:pPr marL="685800" lvl="1" indent="-228600">
              <a:buFont typeface="+mj-lt"/>
              <a:buAutoNum type="arabicPeriod"/>
            </a:pPr>
            <a:endParaRPr lang="en-US" sz="1000" dirty="0"/>
          </a:p>
          <a:p>
            <a:r>
              <a:rPr lang="en-US" sz="1000" b="1" dirty="0"/>
              <a:t>Key thought: </a:t>
            </a:r>
            <a:r>
              <a:rPr lang="en-US" sz="1000" dirty="0"/>
              <a:t>Paul tells us, “For to me, to live is Christ” (Phil. 1:21a).  Christ must always come before people (family), possessions and privileges.  He must become life to us.  We must become His, and He must become ours --- not almost, not halfway, but totally.   </a:t>
            </a:r>
            <a:endParaRPr lang="en-US" sz="1000" b="1" dirty="0"/>
          </a:p>
          <a:p>
            <a:r>
              <a:rPr lang="en-US" sz="1000" dirty="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2</a:t>
            </a:fld>
            <a:endParaRPr lang="en-US" dirty="0"/>
          </a:p>
        </p:txBody>
      </p:sp>
    </p:spTree>
    <p:extLst>
      <p:ext uri="{BB962C8B-B14F-4D97-AF65-F5344CB8AC3E}">
        <p14:creationId xmlns:p14="http://schemas.microsoft.com/office/powerpoint/2010/main" val="2057503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619125"/>
            <a:ext cx="5099050" cy="3824288"/>
          </a:xfrm>
        </p:spPr>
      </p:sp>
      <p:sp>
        <p:nvSpPr>
          <p:cNvPr id="3" name="Notes Placeholder 2"/>
          <p:cNvSpPr>
            <a:spLocks noGrp="1"/>
          </p:cNvSpPr>
          <p:nvPr>
            <p:ph type="body" idx="1"/>
          </p:nvPr>
        </p:nvSpPr>
        <p:spPr>
          <a:xfrm>
            <a:off x="120650" y="4443412"/>
            <a:ext cx="6781799" cy="4941888"/>
          </a:xfrm>
        </p:spPr>
        <p:txBody>
          <a:bodyPr>
            <a:normAutofit lnSpcReduction="10000"/>
          </a:bodyPr>
          <a:lstStyle/>
          <a:p>
            <a:r>
              <a:rPr lang="en-US" sz="1000" dirty="0"/>
              <a:t>John was surnamed Mark, lived in Jerusalem, and was the son of Mary whose home was the source of many prayer meetings in the Jerusalem church (Acts 12:12).  It was to her home that Peter went to after being released from Herod’s custody. The relationship between Peter and John Mark was close and Peter refers to him as a son (1 Pe. 5:13).  No doubt Peter’s preaching had an effect on Mark as a young man.   Mark also had a connection to Paul who sent him away from Pamphylia but was later restored to Paul’s confidence (see Acts 15:36-40; Col. 4:10; 2 Ti. 4:11).  John Mark was a cousin to Barnabas.  When Paul and Barnabas returned to Antioch after providing relief to needy saints in Judea, they took with them, John Mark.  Since Mark’s audience was Gentile (primarily the Romans) there is no mention of genealogy and Gentiles would have been unfamiliar with the Old Testament. Rome was the capital of a world empire, and the citizens were a people of action and authority.  His main thoughts center on the character of Jesus Christ as the Son of God.  The most common expression in the gospel is “straightway” or “immediately” (used 42 times in the book and ten times in chapter 1 alone) would describe the Romans as an active people.  Mark’s account of the Gospel is often neglected because most of the material can be found in other narratives: “Not more than fifty verses can be classed as unique only to Mark, and since Matthew, Luke, and John provide added information not found in Mark, many have studied these accounts and have overlooked Mark” (Robert Harkrider, Mark, page 3).  Arguably, many believe that Mark was the first of the four accounts.  His account is the shortest of the four accounts and he is the only one to mention that Jesus was a carpenter (6:3) and he records eighteen of Jesus’s miracles, at least one in each of the first eleven chapters.  His emphasis is on our Lord’s ministry.  The content of this Gospel might be found in 10:45: “For even the Son of Man came not to be served but to serve, and to give his life as a ransom for many.” The Gospel can be briefly outlined: (1) The Servant introduced and prepared (1:1-13); (2) The Servant at work (1:14--8:30); (3) The Servant resisted and rejected ( 8:31-10); (4) The Servant triumphant and exalted  (16:1-20).</a:t>
            </a:r>
          </a:p>
          <a:p>
            <a:endParaRPr lang="en-US" sz="1000" dirty="0"/>
          </a:p>
          <a:p>
            <a:r>
              <a:rPr lang="en-US" sz="1000" b="1" u="sng" dirty="0"/>
              <a:t>Application</a:t>
            </a:r>
          </a:p>
          <a:p>
            <a:endParaRPr lang="en-US" sz="1000" b="1" u="sng" dirty="0"/>
          </a:p>
          <a:p>
            <a:pPr marL="685800" lvl="1" indent="-228600">
              <a:buFont typeface="+mj-lt"/>
              <a:buAutoNum type="arabicPeriod"/>
            </a:pPr>
            <a:r>
              <a:rPr lang="en-US" sz="1000" dirty="0"/>
              <a:t>In the fulness of time: Jesus preached the coming of the kingdom - laying a foundation on what was to be most important after His ascension.  </a:t>
            </a:r>
          </a:p>
          <a:p>
            <a:pPr marL="685800" lvl="1" indent="-228600">
              <a:buFont typeface="+mj-lt"/>
              <a:buAutoNum type="arabicPeriod"/>
            </a:pPr>
            <a:r>
              <a:rPr lang="en-US" sz="1000" dirty="0"/>
              <a:t>In the fulness of time: Jesus’s  preaching revealed who He was - the King of kings, the Son of God…the promised Messiah, the answer to our sin problem.    </a:t>
            </a:r>
          </a:p>
          <a:p>
            <a:pPr marL="685800" lvl="1" indent="-228600">
              <a:buFont typeface="+mj-lt"/>
              <a:buAutoNum type="arabicPeriod"/>
            </a:pPr>
            <a:r>
              <a:rPr lang="en-US" sz="1000" dirty="0"/>
              <a:t>In the fulness of time: His ministry requires disciples and faithful followers who are required to accomplish His will.  His choice of faithful men who would be His apostles was key to the development of the kingdom.</a:t>
            </a:r>
          </a:p>
          <a:p>
            <a:pPr marL="685800" lvl="1" indent="-228600">
              <a:buFont typeface="+mj-lt"/>
              <a:buAutoNum type="arabicPeriod"/>
            </a:pPr>
            <a:r>
              <a:rPr lang="en-US" sz="1000" dirty="0"/>
              <a:t>In the fulness of time: Disciples in the kingdom would become “fishers of men” and the growth of the kingdom depends on them doing their work.  To do that requires our being equipped to telling His story.  </a:t>
            </a:r>
          </a:p>
          <a:p>
            <a:pPr marL="685800" lvl="1" indent="-228600">
              <a:buFont typeface="+mj-lt"/>
              <a:buAutoNum type="arabicPeriod"/>
            </a:pPr>
            <a:endParaRPr lang="en-US" sz="1000" dirty="0"/>
          </a:p>
          <a:p>
            <a:r>
              <a:rPr lang="en-US" sz="1000" b="1" dirty="0"/>
              <a:t>Key thought: </a:t>
            </a:r>
            <a:r>
              <a:rPr lang="en-US" sz="1000" dirty="0"/>
              <a:t>Paul tells us, “For to me, to live is Christ” (Phil. 1:21a).  Christ must always come before people (family), possessions and privileges.  He must become life to us.  We must become His, and He must become ours --- not almost, not halfway, but totally.   </a:t>
            </a:r>
            <a:endParaRPr lang="en-US" sz="1000" b="1" dirty="0"/>
          </a:p>
          <a:p>
            <a:r>
              <a:rPr lang="en-US" sz="1000" dirty="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06450" y="22225"/>
            <a:ext cx="5008563" cy="3756025"/>
          </a:xfrm>
        </p:spPr>
      </p:sp>
      <p:sp>
        <p:nvSpPr>
          <p:cNvPr id="3" name="Notes Placeholder 2"/>
          <p:cNvSpPr>
            <a:spLocks noGrp="1"/>
          </p:cNvSpPr>
          <p:nvPr>
            <p:ph type="body" idx="1"/>
          </p:nvPr>
        </p:nvSpPr>
        <p:spPr>
          <a:xfrm>
            <a:off x="120650" y="3778250"/>
            <a:ext cx="6781799" cy="5562600"/>
          </a:xfrm>
        </p:spPr>
        <p:txBody>
          <a:bodyPr/>
          <a:lstStyle/>
          <a:p>
            <a:endParaRPr lang="en-US" sz="1000" dirty="0"/>
          </a:p>
          <a:p>
            <a:pPr marL="171450" indent="-171450" algn="just">
              <a:buFont typeface="Arial" panose="020B0604020202020204" pitchFamily="34" charset="0"/>
              <a:buChar char="•"/>
            </a:pPr>
            <a:r>
              <a:rPr lang="en-US" sz="1000" b="1" dirty="0"/>
              <a:t>Judea </a:t>
            </a:r>
            <a:r>
              <a:rPr lang="en-US" sz="1000" dirty="0"/>
              <a:t>- Judea was what remained of the tribal territory of Judah, wit the capital at Jerusalem.  In the time of King Herod (King of the Jews), the former land of Palestine was divided into provinces: Judea, Samaria, and Galilee to the west of the Jordan River, and Perea and Decapolis to the east.   </a:t>
            </a:r>
          </a:p>
          <a:p>
            <a:pPr marL="171450" indent="-171450">
              <a:buFont typeface="Arial" panose="020B0604020202020204" pitchFamily="34" charset="0"/>
              <a:buChar char="•"/>
            </a:pPr>
            <a:r>
              <a:rPr lang="en-US" sz="1000" b="1" dirty="0"/>
              <a:t>Samaria</a:t>
            </a:r>
            <a:r>
              <a:rPr lang="en-US" sz="1000" dirty="0"/>
              <a:t> - Samaria was the original territory of the northern kingdom of Israel.  Many of the inhabitants were carried into captivity by the Assyrians (circa 722 BC).  The territory was repopulated with an ethnically mixed population, who intermarried and were called “Samaritans”.  </a:t>
            </a:r>
          </a:p>
          <a:p>
            <a:pPr marL="171450" indent="-171450">
              <a:buFont typeface="Arial" panose="020B0604020202020204" pitchFamily="34" charset="0"/>
              <a:buChar char="•"/>
            </a:pPr>
            <a:r>
              <a:rPr lang="en-US" sz="1000" b="1" dirty="0"/>
              <a:t>Galilee</a:t>
            </a:r>
            <a:r>
              <a:rPr lang="en-US" sz="1000" dirty="0"/>
              <a:t> - The Galilee was part of the Northern Kingdom which was overrun by the Assyrians (circa 732 BC).  Following the Maccabean revolt of 164 BC the Galilee was annexed to Judah and Samaria.  In 63 BC Pompey captured much of the Galilee and made it into a Roman province.  </a:t>
            </a:r>
          </a:p>
          <a:p>
            <a:pPr marL="171450" indent="-171450">
              <a:buFont typeface="Arial" panose="020B0604020202020204" pitchFamily="34" charset="0"/>
              <a:buChar char="•"/>
            </a:pPr>
            <a:r>
              <a:rPr lang="en-US" sz="1000" b="1" dirty="0"/>
              <a:t>Decapolis</a:t>
            </a:r>
            <a:r>
              <a:rPr lang="en-US" sz="1000" dirty="0"/>
              <a:t> - Greek for “ten towns” because it was a federation of ten cities with predominantly Hellenistic (Greek) cultures tha included,  Abila, Damascus, Dion, Gerasa, Gadara, HipposPella, Philadelphia, Raphana, Scythopolis) that formed a Hellenistic or Greco-Roman confederation or league located south of the Sea of Galilee in the Transjordan. Only one of these 10 cities was on the western side of the Jordan (Bethlehem).  </a:t>
            </a:r>
          </a:p>
          <a:p>
            <a:pPr marL="171450" indent="-171450">
              <a:buFont typeface="Arial" panose="020B0604020202020204" pitchFamily="34" charset="0"/>
              <a:buChar char="•"/>
            </a:pPr>
            <a:r>
              <a:rPr lang="en-US" sz="1000" b="1" dirty="0"/>
              <a:t>Perea </a:t>
            </a:r>
            <a:r>
              <a:rPr lang="en-US" sz="1000" dirty="0"/>
              <a:t>- Means “Beyond” because it was to the East (beyond) the Jordan.  During the time of Jesus, the area was primarily Jewish and was part of the tetrarchy of Herod Antipas (along with Galilee).  </a:t>
            </a:r>
          </a:p>
          <a:p>
            <a:pPr marL="171450" indent="-171450">
              <a:buFont typeface="Arial" panose="020B0604020202020204" pitchFamily="34" charset="0"/>
              <a:buChar char="•"/>
            </a:pPr>
            <a:r>
              <a:rPr lang="en-US" sz="1000" b="1" dirty="0"/>
              <a:t>Ituria &amp; Trachonitus</a:t>
            </a:r>
            <a:r>
              <a:rPr lang="en-US" sz="1000" dirty="0"/>
              <a:t> - Herod the Great left Ituria and Trachonitus to his son Phillip (the first husband of Herodious).  In the Old Testament Ituria was the homeland of one of the tribes of Ishmael.  Trachonitus was a badlands and the home of marading robbers until Herod the Great set up military settlements of Idumeans and Jews to enforce peace.  </a:t>
            </a:r>
          </a:p>
          <a:p>
            <a:pPr marL="171450" indent="-171450">
              <a:buFont typeface="Arial" panose="020B0604020202020204" pitchFamily="34" charset="0"/>
              <a:buChar char="•"/>
            </a:pPr>
            <a:r>
              <a:rPr lang="en-US" sz="1000" b="1" dirty="0"/>
              <a:t>Phoenecians </a:t>
            </a:r>
            <a:r>
              <a:rPr lang="en-US" sz="1000" dirty="0"/>
              <a:t>- The Phoenecians (area of Tyre and Sidon) had declined in importance as a nation since the Old Testament. Pompey defeated Phoenicia and rest of Seleucid Empire in 64 AD.  </a:t>
            </a:r>
          </a:p>
          <a:p>
            <a:pPr marL="171450" indent="-171450">
              <a:buFont typeface="Arial" panose="020B0604020202020204" pitchFamily="34" charset="0"/>
              <a:buChar char="•"/>
            </a:pPr>
            <a:r>
              <a:rPr lang="en-US" sz="1000" b="1" dirty="0"/>
              <a:t>Syria - </a:t>
            </a:r>
            <a:r>
              <a:rPr lang="en-US" sz="1000" dirty="0"/>
              <a:t>A desert area around Damascus, which was a center for trade.</a:t>
            </a:r>
          </a:p>
          <a:p>
            <a:pPr marL="171450" indent="-171450">
              <a:buFont typeface="Arial" panose="020B0604020202020204" pitchFamily="34" charset="0"/>
              <a:buChar char="•"/>
            </a:pPr>
            <a:r>
              <a:rPr lang="en-US" sz="1000" b="1" dirty="0"/>
              <a:t>Askalon </a:t>
            </a:r>
            <a:r>
              <a:rPr lang="en-US" sz="1000" dirty="0"/>
              <a:t>- Known also as Ashkelon - one of the Philistine cities - south of Bethlehem - an autonomous city in Christ’s time.  </a:t>
            </a:r>
          </a:p>
          <a:p>
            <a:pPr marL="171450" indent="-171450">
              <a:buFont typeface="Arial" panose="020B0604020202020204" pitchFamily="34" charset="0"/>
              <a:buChar char="•"/>
            </a:pPr>
            <a:r>
              <a:rPr lang="en-US" sz="1000" b="1" dirty="0"/>
              <a:t>Gaza </a:t>
            </a:r>
            <a:r>
              <a:rPr lang="en-US" sz="1000" dirty="0"/>
              <a:t>- Gaza also has been a Philistine city located southwest of Jerusalem near the Mediterranean Sea.   Herod the Great held Gaza for a short time, but on his death the Romans put it under the control of a Syrian governor.  </a:t>
            </a:r>
          </a:p>
          <a:p>
            <a:pPr marL="171450" indent="-171450">
              <a:buFont typeface="Arial" panose="020B0604020202020204" pitchFamily="34" charset="0"/>
              <a:buChar char="•"/>
            </a:pPr>
            <a:r>
              <a:rPr lang="en-US" sz="1000" b="1" dirty="0"/>
              <a:t>Idumea </a:t>
            </a:r>
            <a:r>
              <a:rPr lang="en-US" sz="1000" dirty="0"/>
              <a:t>- was the Greek form of the name Edom.  Located just west of the Dead Sea, Herod the Great was an Idumean whose ancestors had been forcibly converted to Judaism.</a:t>
            </a:r>
          </a:p>
          <a:p>
            <a:pPr marL="171450" indent="-171450">
              <a:buFont typeface="Arial" panose="020B0604020202020204" pitchFamily="34" charset="0"/>
              <a:buChar char="•"/>
            </a:pPr>
            <a:r>
              <a:rPr lang="en-US" sz="1000" b="1" dirty="0"/>
              <a:t>Nabataea </a:t>
            </a:r>
            <a:r>
              <a:rPr lang="en-US" sz="1000" dirty="0"/>
              <a:t>- The Nabataeans  appear to have moved from the Arabian desert at the time the Edomites moved westward inoit the region of Judah (circa 400 BC).  They built the city of Petra in the mountains south and east of the Dead Sea, and successfully held off the Romans until 106 BC.  Herod the Great’s mother was from here. Herod Anti[as was married to a Nabataean princess, whom he divorced to marry Herodias. Chronological account of facts and figures on the history of Petra and the Nabataeans, who called their capital Raqmu (Aramaic-Nabataean "colored stone"), which once was home to 30,000 people. Petra is the Greek denomination and means "stone, rock."</a:t>
            </a:r>
          </a:p>
          <a:p>
            <a:pPr marL="171450" indent="-171450">
              <a:buFont typeface="Arial" panose="020B0604020202020204" pitchFamily="34" charset="0"/>
              <a:buChar char="•"/>
            </a:pPr>
            <a:endParaRPr lang="en-US" sz="1000" dirty="0"/>
          </a:p>
          <a:p>
            <a:pPr marL="171450" indent="-171450">
              <a:buFont typeface="Arial" panose="020B0604020202020204" pitchFamily="34" charset="0"/>
              <a:buChar char="•"/>
            </a:pPr>
            <a:endParaRPr lang="en-US" sz="1000" b="1" dirty="0"/>
          </a:p>
        </p:txBody>
      </p:sp>
      <p:sp>
        <p:nvSpPr>
          <p:cNvPr id="4" name="Slide Number Placeholder 3"/>
          <p:cNvSpPr>
            <a:spLocks noGrp="1"/>
          </p:cNvSpPr>
          <p:nvPr>
            <p:ph type="sldNum" sz="quarter" idx="5"/>
          </p:nvPr>
        </p:nvSpPr>
        <p:spPr/>
        <p:txBody>
          <a:bodyPr/>
          <a:lstStyle/>
          <a:p>
            <a:fld id="{D6C3428F-6FF0-EC4B-8CCC-59918850A8B4}" type="slidenum">
              <a:rPr lang="en-US" smtClean="0"/>
              <a:t>9</a:t>
            </a:fld>
            <a:endParaRPr lang="en-US" dirty="0"/>
          </a:p>
        </p:txBody>
      </p:sp>
    </p:spTree>
    <p:extLst>
      <p:ext uri="{BB962C8B-B14F-4D97-AF65-F5344CB8AC3E}">
        <p14:creationId xmlns:p14="http://schemas.microsoft.com/office/powerpoint/2010/main" val="1737722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C3428F-6FF0-EC4B-8CCC-59918850A8B4}" type="slidenum">
              <a:rPr lang="en-US" smtClean="0"/>
              <a:t>10</a:t>
            </a:fld>
            <a:endParaRPr lang="en-US" dirty="0"/>
          </a:p>
        </p:txBody>
      </p:sp>
    </p:spTree>
    <p:extLst>
      <p:ext uri="{BB962C8B-B14F-4D97-AF65-F5344CB8AC3E}">
        <p14:creationId xmlns:p14="http://schemas.microsoft.com/office/powerpoint/2010/main" val="644287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11</a:t>
            </a:fld>
            <a:endParaRPr lang="en-US" dirty="0"/>
          </a:p>
        </p:txBody>
      </p:sp>
    </p:spTree>
    <p:extLst>
      <p:ext uri="{BB962C8B-B14F-4D97-AF65-F5344CB8AC3E}">
        <p14:creationId xmlns:p14="http://schemas.microsoft.com/office/powerpoint/2010/main" val="1541144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12</a:t>
            </a:fld>
            <a:endParaRPr lang="en-US" dirty="0"/>
          </a:p>
        </p:txBody>
      </p:sp>
    </p:spTree>
    <p:extLst>
      <p:ext uri="{BB962C8B-B14F-4D97-AF65-F5344CB8AC3E}">
        <p14:creationId xmlns:p14="http://schemas.microsoft.com/office/powerpoint/2010/main" val="3915013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13</a:t>
            </a:fld>
            <a:endParaRPr lang="en-US" dirty="0"/>
          </a:p>
        </p:txBody>
      </p:sp>
    </p:spTree>
    <p:extLst>
      <p:ext uri="{BB962C8B-B14F-4D97-AF65-F5344CB8AC3E}">
        <p14:creationId xmlns:p14="http://schemas.microsoft.com/office/powerpoint/2010/main" val="3045886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14</a:t>
            </a:fld>
            <a:endParaRPr lang="en-US" dirty="0"/>
          </a:p>
        </p:txBody>
      </p:sp>
    </p:spTree>
    <p:extLst>
      <p:ext uri="{BB962C8B-B14F-4D97-AF65-F5344CB8AC3E}">
        <p14:creationId xmlns:p14="http://schemas.microsoft.com/office/powerpoint/2010/main" val="3083546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1/4/23</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1/4/23</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Mark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solidFill>
                  <a:srgbClr val="FF0000"/>
                </a:solidFill>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89"/>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u="sng" dirty="0">
                <a:solidFill>
                  <a:srgbClr val="FF0000"/>
                </a:solidFill>
                <a:latin typeface="Arial" panose="020B0604020202020204" pitchFamily="34" charset="0"/>
                <a:cs typeface="Arial" panose="020B0604020202020204" pitchFamily="34" charset="0"/>
              </a:rPr>
              <a:t>Mark</a:t>
            </a:r>
            <a:r>
              <a:rPr lang="en-US" sz="1600" b="1" dirty="0">
                <a:latin typeface="Arial" panose="020B0604020202020204" pitchFamily="34" charset="0"/>
                <a:cs typeface="Arial" panose="020B0604020202020204" pitchFamily="34" charset="0"/>
              </a:rPr>
              <a:t>		50 AD</a:t>
            </a:r>
          </a:p>
          <a:p>
            <a:r>
              <a:rPr lang="en-US" sz="1600" b="1" dirty="0">
                <a:latin typeface="Arial" panose="020B0604020202020204" pitchFamily="34" charset="0"/>
                <a:cs typeface="Arial" panose="020B0604020202020204" pitchFamily="34" charset="0"/>
              </a:rPr>
              <a:t>1 Thessalonians	52 AD</a:t>
            </a:r>
          </a:p>
          <a:p>
            <a:r>
              <a:rPr lang="en-US" sz="1600" b="1" dirty="0">
                <a:latin typeface="Arial" panose="020B0604020202020204" pitchFamily="34" charset="0"/>
                <a:cs typeface="Arial" panose="020B0604020202020204" pitchFamily="34" charset="0"/>
              </a:rPr>
              <a:t>2 Thessalonians	52 AD</a:t>
            </a:r>
          </a:p>
          <a:p>
            <a:r>
              <a:rPr lang="en-US" sz="1600" b="1" dirty="0">
                <a:latin typeface="Arial" panose="020B0604020202020204" pitchFamily="34" charset="0"/>
                <a:cs typeface="Arial" panose="020B0604020202020204" pitchFamily="34" charset="0"/>
              </a:rPr>
              <a:t>1 Corinthians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dirty="0">
                <a:latin typeface="Arial" panose="020B0604020202020204" pitchFamily="34" charset="0"/>
                <a:cs typeface="Arial" panose="020B0604020202020204" pitchFamily="34" charset="0"/>
              </a:rPr>
              <a:t>Matthew		58 AD</a:t>
            </a:r>
          </a:p>
          <a:p>
            <a:r>
              <a:rPr lang="en-US" sz="1600" b="1" dirty="0">
                <a:latin typeface="Arial" panose="020B0604020202020204" pitchFamily="34" charset="0"/>
                <a:cs typeface="Arial" panose="020B0604020202020204" pitchFamily="34" charset="0"/>
              </a:rPr>
              <a:t>Luke		58 AD</a:t>
            </a:r>
          </a:p>
          <a:p>
            <a:r>
              <a:rPr lang="en-US" sz="1600" b="1" dirty="0">
                <a:latin typeface="Arial" panose="020B0604020202020204" pitchFamily="34" charset="0"/>
                <a:cs typeface="Arial" panose="020B0604020202020204" pitchFamily="34" charset="0"/>
              </a:rPr>
              <a:t>Acts		62 AD</a:t>
            </a:r>
          </a:p>
          <a:p>
            <a:r>
              <a:rPr lang="en-US" sz="1600" b="1" dirty="0">
                <a:latin typeface="Arial" panose="020B0604020202020204" pitchFamily="34" charset="0"/>
                <a:cs typeface="Arial" panose="020B0604020202020204" pitchFamily="34" charset="0"/>
              </a:rPr>
              <a:t>Philippians	62 AD</a:t>
            </a:r>
          </a:p>
          <a:p>
            <a:r>
              <a:rPr lang="en-US" sz="1600" b="1" dirty="0">
                <a:latin typeface="Arial" panose="020B0604020202020204" pitchFamily="34" charset="0"/>
                <a:cs typeface="Arial" panose="020B0604020202020204" pitchFamily="34" charset="0"/>
              </a:rPr>
              <a:t>Philemon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dirty="0">
                <a:latin typeface="Arial" panose="020B0604020202020204" pitchFamily="34" charset="0"/>
                <a:cs typeface="Arial" panose="020B0604020202020204" pitchFamily="34" charset="0"/>
              </a:rPr>
              <a:t>2 Peter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dirty="0">
                <a:latin typeface="Arial" panose="020B0604020202020204" pitchFamily="34" charset="0"/>
                <a:cs typeface="Arial" panose="020B0604020202020204" pitchFamily="34" charset="0"/>
              </a:rPr>
              <a:t>2 Timothy	68 AD</a:t>
            </a:r>
          </a:p>
          <a:p>
            <a:r>
              <a:rPr lang="en-US" sz="1600" b="1" dirty="0">
                <a:latin typeface="Arial" panose="020B0604020202020204" pitchFamily="34" charset="0"/>
                <a:cs typeface="Arial" panose="020B0604020202020204" pitchFamily="34" charset="0"/>
              </a:rPr>
              <a:t>Hebrews		69 AD</a:t>
            </a:r>
          </a:p>
          <a:p>
            <a:r>
              <a:rPr lang="en-US" sz="1600" b="1" dirty="0">
                <a:latin typeface="Arial" panose="020B0604020202020204" pitchFamily="34" charset="0"/>
                <a:cs typeface="Arial" panose="020B0604020202020204" pitchFamily="34" charset="0"/>
              </a:rPr>
              <a:t>John (Gospel)	85 AD</a:t>
            </a:r>
          </a:p>
          <a:p>
            <a:r>
              <a:rPr lang="en-US" sz="1600" b="1" dirty="0">
                <a:latin typeface="Arial" panose="020B0604020202020204" pitchFamily="34" charset="0"/>
                <a:cs typeface="Arial" panose="020B0604020202020204" pitchFamily="34" charset="0"/>
              </a:rPr>
              <a:t>1 John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cxnSp>
        <p:nvCxnSpPr>
          <p:cNvPr id="9" name="Straight Connector 8"/>
          <p:cNvCxnSpPr/>
          <p:nvPr/>
        </p:nvCxnSpPr>
        <p:spPr>
          <a:xfrm>
            <a:off x="5425440" y="2109216"/>
            <a:ext cx="3413760" cy="121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407152" y="5516880"/>
            <a:ext cx="3413760" cy="121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rot="19953256">
            <a:off x="5193792" y="1036320"/>
            <a:ext cx="933141" cy="646331"/>
          </a:xfrm>
          <a:prstGeom prst="rect">
            <a:avLst/>
          </a:prstGeom>
          <a:noFill/>
        </p:spPr>
        <p:txBody>
          <a:bodyPr wrap="none" rtlCol="0">
            <a:spAutoFit/>
          </a:bodyPr>
          <a:lstStyle/>
          <a:p>
            <a:r>
              <a:rPr lang="en-US" sz="3600" b="1" dirty="0">
                <a:solidFill>
                  <a:srgbClr val="FF0000"/>
                </a:solidFill>
              </a:rPr>
              <a:t>50’s</a:t>
            </a:r>
          </a:p>
        </p:txBody>
      </p:sp>
      <p:sp>
        <p:nvSpPr>
          <p:cNvPr id="12" name="TextBox 11"/>
          <p:cNvSpPr txBox="1"/>
          <p:nvPr/>
        </p:nvSpPr>
        <p:spPr>
          <a:xfrm rot="19953256">
            <a:off x="5181742" y="3322320"/>
            <a:ext cx="969433" cy="646331"/>
          </a:xfrm>
          <a:prstGeom prst="rect">
            <a:avLst/>
          </a:prstGeom>
          <a:noFill/>
        </p:spPr>
        <p:txBody>
          <a:bodyPr wrap="none" rtlCol="0">
            <a:spAutoFit/>
          </a:bodyPr>
          <a:lstStyle/>
          <a:p>
            <a:r>
              <a:rPr lang="en-US" sz="3600" b="1" dirty="0">
                <a:solidFill>
                  <a:srgbClr val="FF0000"/>
                </a:solidFill>
              </a:rPr>
              <a:t>60’s</a:t>
            </a:r>
          </a:p>
        </p:txBody>
      </p:sp>
      <p:grpSp>
        <p:nvGrpSpPr>
          <p:cNvPr id="16" name="Group 15"/>
          <p:cNvGrpSpPr/>
          <p:nvPr/>
        </p:nvGrpSpPr>
        <p:grpSpPr>
          <a:xfrm>
            <a:off x="5141682" y="5754624"/>
            <a:ext cx="1126527" cy="981611"/>
            <a:chOff x="5141682" y="5754624"/>
            <a:chExt cx="1126527" cy="981611"/>
          </a:xfrm>
        </p:grpSpPr>
        <p:sp>
          <p:nvSpPr>
            <p:cNvPr id="13" name="TextBox 12"/>
            <p:cNvSpPr txBox="1"/>
            <p:nvPr/>
          </p:nvSpPr>
          <p:spPr>
            <a:xfrm rot="19953256">
              <a:off x="5141682" y="5754624"/>
              <a:ext cx="1126527" cy="646331"/>
            </a:xfrm>
            <a:prstGeom prst="rect">
              <a:avLst/>
            </a:prstGeom>
            <a:noFill/>
          </p:spPr>
          <p:txBody>
            <a:bodyPr wrap="none" rtlCol="0">
              <a:spAutoFit/>
            </a:bodyPr>
            <a:lstStyle/>
            <a:p>
              <a:r>
                <a:rPr lang="en-US" sz="3600" b="1" dirty="0">
                  <a:solidFill>
                    <a:srgbClr val="FF0000"/>
                  </a:solidFill>
                </a:rPr>
                <a:t>80’s-</a:t>
              </a:r>
            </a:p>
          </p:txBody>
        </p:sp>
        <p:sp>
          <p:nvSpPr>
            <p:cNvPr id="14" name="TextBox 13"/>
            <p:cNvSpPr txBox="1"/>
            <p:nvPr/>
          </p:nvSpPr>
          <p:spPr>
            <a:xfrm rot="19953256">
              <a:off x="5213332" y="6089904"/>
              <a:ext cx="971035" cy="646331"/>
            </a:xfrm>
            <a:prstGeom prst="rect">
              <a:avLst/>
            </a:prstGeom>
            <a:noFill/>
          </p:spPr>
          <p:txBody>
            <a:bodyPr wrap="none" rtlCol="0">
              <a:spAutoFit/>
            </a:bodyPr>
            <a:lstStyle/>
            <a:p>
              <a:r>
                <a:rPr lang="en-US" sz="3600" b="1" dirty="0">
                  <a:solidFill>
                    <a:srgbClr val="FF0000"/>
                  </a:solidFill>
                </a:rPr>
                <a:t>90’s</a:t>
              </a:r>
            </a:p>
          </p:txBody>
        </p:sp>
      </p:grpSp>
    </p:spTree>
    <p:extLst>
      <p:ext uri="{BB962C8B-B14F-4D97-AF65-F5344CB8AC3E}">
        <p14:creationId xmlns:p14="http://schemas.microsoft.com/office/powerpoint/2010/main" val="295693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32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b="1" dirty="0">
                <a:solidFill>
                  <a:srgbClr val="FF0000"/>
                </a:solidFill>
              </a:rPr>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dirty="0"/>
              <a:t>Thessalonians (2)</a:t>
            </a:r>
          </a:p>
          <a:p>
            <a:r>
              <a:rPr lang="en-US" dirty="0"/>
              <a:t>Corinthians (2)</a:t>
            </a:r>
          </a:p>
          <a:p>
            <a:r>
              <a:rPr lang="en-US" dirty="0"/>
              <a:t>Romans</a:t>
            </a:r>
          </a:p>
          <a:p>
            <a:r>
              <a:rPr lang="en-US" dirty="0"/>
              <a:t>Galatians </a:t>
            </a:r>
          </a:p>
          <a:p>
            <a:r>
              <a:rPr lang="en-US" dirty="0"/>
              <a:t>Philippians</a:t>
            </a:r>
          </a:p>
          <a:p>
            <a:r>
              <a:rPr lang="en-US" dirty="0"/>
              <a:t>Philemon</a:t>
            </a:r>
          </a:p>
          <a:p>
            <a:r>
              <a:rPr lang="en-US" dirty="0"/>
              <a:t>Ephesians</a:t>
            </a:r>
          </a:p>
          <a:p>
            <a:r>
              <a:rPr lang="en-US" dirty="0"/>
              <a:t>Colossians</a:t>
            </a:r>
          </a:p>
          <a:p>
            <a:r>
              <a:rPr lang="en-US"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2031325"/>
          </a:xfrm>
          <a:prstGeom prst="rect">
            <a:avLst/>
          </a:prstGeom>
          <a:noFill/>
          <a:ln>
            <a:solidFill>
              <a:schemeClr val="tx1"/>
            </a:solidFill>
          </a:ln>
        </p:spPr>
        <p:txBody>
          <a:bodyPr wrap="square" rtlCol="0">
            <a:spAutoFit/>
          </a:bodyPr>
          <a:lstStyle/>
          <a:p>
            <a:r>
              <a:rPr lang="en-US" b="1" dirty="0"/>
              <a:t>General Letters </a:t>
            </a:r>
            <a:r>
              <a:rPr lang="en-US" dirty="0"/>
              <a:t>(8)</a:t>
            </a:r>
          </a:p>
          <a:p>
            <a:r>
              <a:rPr lang="en-US" dirty="0"/>
              <a:t>James</a:t>
            </a:r>
          </a:p>
          <a:p>
            <a:r>
              <a:rPr lang="en-US" dirty="0"/>
              <a:t>1 &amp; 2 Peter</a:t>
            </a:r>
          </a:p>
          <a:p>
            <a:r>
              <a:rPr lang="en-US" dirty="0"/>
              <a:t>1,2, 3 John </a:t>
            </a:r>
          </a:p>
          <a:p>
            <a:r>
              <a:rPr lang="en-US" dirty="0"/>
              <a:t>Jude</a:t>
            </a:r>
          </a:p>
          <a:p>
            <a:r>
              <a:rPr lang="en-US" dirty="0"/>
              <a:t>Hebrews</a:t>
            </a:r>
          </a:p>
          <a:p>
            <a:endParaRPr lang="en-US" dirty="0"/>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Tree>
    <p:extLst>
      <p:ext uri="{BB962C8B-B14F-4D97-AF65-F5344CB8AC3E}">
        <p14:creationId xmlns:p14="http://schemas.microsoft.com/office/powerpoint/2010/main" val="4128249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DC0E-D128-2741-A12D-DDD60FDDE9B2}"/>
              </a:ext>
            </a:extLst>
          </p:cNvPr>
          <p:cNvSpPr>
            <a:spLocks noGrp="1"/>
          </p:cNvSpPr>
          <p:nvPr>
            <p:ph type="title"/>
          </p:nvPr>
        </p:nvSpPr>
        <p:spPr/>
        <p:txBody>
          <a:bodyPr/>
          <a:lstStyle/>
          <a:p>
            <a:r>
              <a:rPr lang="en-US" dirty="0"/>
              <a:t>Who wrote the book?</a:t>
            </a:r>
          </a:p>
        </p:txBody>
      </p:sp>
      <p:sp>
        <p:nvSpPr>
          <p:cNvPr id="3" name="Content Placeholder 2">
            <a:extLst>
              <a:ext uri="{FF2B5EF4-FFF2-40B4-BE49-F238E27FC236}">
                <a16:creationId xmlns:a16="http://schemas.microsoft.com/office/drawing/2014/main" id="{54FC20C7-BE8F-C442-833E-29D3D539F102}"/>
              </a:ext>
            </a:extLst>
          </p:cNvPr>
          <p:cNvSpPr>
            <a:spLocks noGrp="1"/>
          </p:cNvSpPr>
          <p:nvPr>
            <p:ph idx="1"/>
          </p:nvPr>
        </p:nvSpPr>
        <p:spPr>
          <a:xfrm>
            <a:off x="152400" y="1600200"/>
            <a:ext cx="8839200" cy="5102352"/>
          </a:xfrm>
        </p:spPr>
        <p:txBody>
          <a:bodyPr>
            <a:noAutofit/>
          </a:bodyPr>
          <a:lstStyle/>
          <a:p>
            <a:pPr marL="118872" indent="0">
              <a:buNone/>
            </a:pPr>
            <a:r>
              <a:rPr lang="en-US" sz="2000" dirty="0"/>
              <a:t>John, whose surname was Mark, was the son of a Christian woman named Mary, a resident of Jerusalem, whose home was a meeting place for the disciples of Jesus (Acts 12:12).  Tradition has identified Mark as the young man who was clad with linen cloth and who fled when Jesus was arrested (Mk. 10:51-52).  The Bible records more information about Mark than any of the other gospel writers aside from the apostle John.  Luke mentioned Mark’s name several times in Acts.  Mark also started the first missionary journey with Paul and Barnabas but went home early, though he later traveled with Barnabas to Cyprus for more mission work.  He became significant in the life of Paul, being one of the last people the apostle mentioned in his final letter (2 Timothy 4:11).  However, Mark’s most significant personal connection was the one he had with Peter, who was likely Mark’s source for the material in the gospel. Mark’s mother’s house was a regular enough stop for Peter that the servants recognized him by voice alone (Acts 12:12–14). And it appears that Mark was present at Gethsemane, a young man watching the proceedings from a safe distance (Mark 14:51–52), leading some scholars to believe the Last Supper took place in Mark’s home.</a:t>
            </a:r>
          </a:p>
        </p:txBody>
      </p:sp>
    </p:spTree>
    <p:extLst>
      <p:ext uri="{BB962C8B-B14F-4D97-AF65-F5344CB8AC3E}">
        <p14:creationId xmlns:p14="http://schemas.microsoft.com/office/powerpoint/2010/main" val="307132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DC0E-D128-2741-A12D-DDD60FDDE9B2}"/>
              </a:ext>
            </a:extLst>
          </p:cNvPr>
          <p:cNvSpPr>
            <a:spLocks noGrp="1"/>
          </p:cNvSpPr>
          <p:nvPr>
            <p:ph type="title"/>
          </p:nvPr>
        </p:nvSpPr>
        <p:spPr/>
        <p:txBody>
          <a:bodyPr>
            <a:normAutofit fontScale="90000"/>
          </a:bodyPr>
          <a:lstStyle/>
          <a:p>
            <a:br>
              <a:rPr lang="en-US" dirty="0"/>
            </a:br>
            <a:r>
              <a:rPr lang="en-US" dirty="0"/>
              <a:t>Where are we?</a:t>
            </a:r>
            <a:br>
              <a:rPr lang="en-US" dirty="0"/>
            </a:br>
            <a:endParaRPr lang="en-US" dirty="0"/>
          </a:p>
        </p:txBody>
      </p:sp>
      <p:sp>
        <p:nvSpPr>
          <p:cNvPr id="3" name="Content Placeholder 2">
            <a:extLst>
              <a:ext uri="{FF2B5EF4-FFF2-40B4-BE49-F238E27FC236}">
                <a16:creationId xmlns:a16="http://schemas.microsoft.com/office/drawing/2014/main" id="{54FC20C7-BE8F-C442-833E-29D3D539F102}"/>
              </a:ext>
            </a:extLst>
          </p:cNvPr>
          <p:cNvSpPr>
            <a:spLocks noGrp="1"/>
          </p:cNvSpPr>
          <p:nvPr>
            <p:ph idx="1"/>
          </p:nvPr>
        </p:nvSpPr>
        <p:spPr>
          <a:xfrm>
            <a:off x="152400" y="1600200"/>
            <a:ext cx="8839200" cy="5102352"/>
          </a:xfrm>
        </p:spPr>
        <p:txBody>
          <a:bodyPr>
            <a:normAutofit/>
          </a:bodyPr>
          <a:lstStyle/>
          <a:p>
            <a:pPr marL="118872" indent="0">
              <a:buNone/>
            </a:pPr>
            <a:r>
              <a:rPr lang="en-US" sz="2000" dirty="0"/>
              <a:t>Because Mark offered no further comment on Jesus’s prophecy regarding the destruction of the temple—an event that occurred in AD 70—we can safely assume that Mark composed the gospel sometime before that tragic event.  Also, the gospel has a distinctly Roman feel to it, particularly when compared with the Jewish emphasis of the book of Matthew.  Mark chose to leave aside most comments on fulfilled prophecy (compare Mt. 21:1–6 and Mk. 11:1–4), and when he felt compelled to use an Aramaic term, he interpreted it (Mark 3:17).  This suggests that Mark was in Rome, writing from Peter’s recollections sometime before that apostle’s death (ca. AD 64–68), possibly composing the gospel between AD 57 and AD 59.</a:t>
            </a:r>
          </a:p>
          <a:p>
            <a:pPr marL="118872" indent="0">
              <a:buNone/>
            </a:pPr>
            <a:endParaRPr lang="en-US" sz="2000" dirty="0"/>
          </a:p>
          <a:p>
            <a:pPr marL="118872" indent="0">
              <a:buNone/>
            </a:pPr>
            <a:r>
              <a:rPr lang="en-US" sz="2000" dirty="0"/>
              <a:t>Mark’s account of the Gospel is often neglected because most of its material can be found in the other narratives.  Not more than 50 verses can be classed as unique only to Mark., and since Matthew, Luke and John provide added information not in Mark, many have studied these accounts and ignored Mark.  </a:t>
            </a:r>
          </a:p>
        </p:txBody>
      </p:sp>
    </p:spTree>
    <p:extLst>
      <p:ext uri="{BB962C8B-B14F-4D97-AF65-F5344CB8AC3E}">
        <p14:creationId xmlns:p14="http://schemas.microsoft.com/office/powerpoint/2010/main" val="3105336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DC0E-D128-2741-A12D-DDD60FDDE9B2}"/>
              </a:ext>
            </a:extLst>
          </p:cNvPr>
          <p:cNvSpPr>
            <a:spLocks noGrp="1"/>
          </p:cNvSpPr>
          <p:nvPr>
            <p:ph type="title"/>
          </p:nvPr>
        </p:nvSpPr>
        <p:spPr/>
        <p:txBody>
          <a:bodyPr>
            <a:normAutofit fontScale="90000"/>
          </a:bodyPr>
          <a:lstStyle/>
          <a:p>
            <a:br>
              <a:rPr lang="en-US" dirty="0"/>
            </a:br>
            <a:br>
              <a:rPr lang="en-US" dirty="0"/>
            </a:br>
            <a:r>
              <a:rPr lang="en-US" dirty="0"/>
              <a:t>Why is Mark so important?</a:t>
            </a:r>
            <a:br>
              <a:rPr lang="en-US" dirty="0"/>
            </a:br>
            <a:br>
              <a:rPr lang="en-US" dirty="0"/>
            </a:br>
            <a:endParaRPr lang="en-US" dirty="0"/>
          </a:p>
        </p:txBody>
      </p:sp>
      <p:sp>
        <p:nvSpPr>
          <p:cNvPr id="3" name="Content Placeholder 2">
            <a:extLst>
              <a:ext uri="{FF2B5EF4-FFF2-40B4-BE49-F238E27FC236}">
                <a16:creationId xmlns:a16="http://schemas.microsoft.com/office/drawing/2014/main" id="{54FC20C7-BE8F-C442-833E-29D3D539F102}"/>
              </a:ext>
            </a:extLst>
          </p:cNvPr>
          <p:cNvSpPr>
            <a:spLocks noGrp="1"/>
          </p:cNvSpPr>
          <p:nvPr>
            <p:ph idx="1"/>
          </p:nvPr>
        </p:nvSpPr>
        <p:spPr>
          <a:xfrm>
            <a:off x="152400" y="1600200"/>
            <a:ext cx="8839200" cy="5102352"/>
          </a:xfrm>
        </p:spPr>
        <p:txBody>
          <a:bodyPr>
            <a:normAutofit/>
          </a:bodyPr>
          <a:lstStyle/>
          <a:p>
            <a:pPr marL="118872" indent="0">
              <a:buNone/>
            </a:pPr>
            <a:r>
              <a:rPr lang="en-US" sz="2200" dirty="0"/>
              <a:t>Mark’s work is believed to have been the first one of the four written.  It Is believed he was in Rome when he wrote this gospel, and that he did so especially for the benefit of the church in Rome.  He wants us to see Jersu at work, to learn what he did because that will prove who He is! Mark’s gospel portrays Jesus as constantly on the move. The forward motion in Mark’s writing keeps the knowledgeable reader’s mind continually looking ahead to the cross and the resurrection.  Thirty-nine times Mark used the word “immediately” or “straightway”,  giving a sense that Jesus’s time on earth was short and that there was much to accomplish in His few years of ministry.</a:t>
            </a:r>
          </a:p>
          <a:p>
            <a:pPr marL="118872" indent="0">
              <a:buNone/>
            </a:pPr>
            <a:endParaRPr lang="en-US" sz="2200" dirty="0"/>
          </a:p>
          <a:p>
            <a:pPr marL="118872" indent="0">
              <a:buNone/>
            </a:pPr>
            <a:r>
              <a:rPr lang="en-US" sz="2200" dirty="0"/>
              <a:t>Although Mark’s account is the shortest of the four narratives, he gives details the others do not.  Perhaps the most significant characteristics of the Gospel according to Mark is the record of eighteen specific miracles.  </a:t>
            </a:r>
          </a:p>
          <a:p>
            <a:pPr marL="118872" indent="0">
              <a:buNone/>
            </a:pPr>
            <a:endParaRPr lang="en-US" sz="2200" dirty="0"/>
          </a:p>
          <a:p>
            <a:pPr marL="118872" indent="0">
              <a:buNone/>
            </a:pPr>
            <a:endParaRPr lang="en-US" sz="2200" dirty="0"/>
          </a:p>
        </p:txBody>
      </p:sp>
    </p:spTree>
    <p:extLst>
      <p:ext uri="{BB962C8B-B14F-4D97-AF65-F5344CB8AC3E}">
        <p14:creationId xmlns:p14="http://schemas.microsoft.com/office/powerpoint/2010/main" val="3878279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DC0E-D128-2741-A12D-DDD60FDDE9B2}"/>
              </a:ext>
            </a:extLst>
          </p:cNvPr>
          <p:cNvSpPr>
            <a:spLocks noGrp="1"/>
          </p:cNvSpPr>
          <p:nvPr>
            <p:ph type="title"/>
          </p:nvPr>
        </p:nvSpPr>
        <p:spPr/>
        <p:txBody>
          <a:bodyPr>
            <a:normAutofit fontScale="90000"/>
          </a:bodyPr>
          <a:lstStyle/>
          <a:p>
            <a:br>
              <a:rPr lang="en-US" dirty="0"/>
            </a:br>
            <a:br>
              <a:rPr lang="en-US" dirty="0"/>
            </a:br>
            <a:r>
              <a:rPr lang="en-US" dirty="0"/>
              <a:t>What's the point?</a:t>
            </a:r>
            <a:br>
              <a:rPr lang="en-US" dirty="0"/>
            </a:br>
            <a:br>
              <a:rPr lang="en-US" dirty="0"/>
            </a:br>
            <a:endParaRPr lang="en-US" dirty="0"/>
          </a:p>
        </p:txBody>
      </p:sp>
      <p:sp>
        <p:nvSpPr>
          <p:cNvPr id="3" name="Content Placeholder 2">
            <a:extLst>
              <a:ext uri="{FF2B5EF4-FFF2-40B4-BE49-F238E27FC236}">
                <a16:creationId xmlns:a16="http://schemas.microsoft.com/office/drawing/2014/main" id="{54FC20C7-BE8F-C442-833E-29D3D539F102}"/>
              </a:ext>
            </a:extLst>
          </p:cNvPr>
          <p:cNvSpPr>
            <a:spLocks noGrp="1"/>
          </p:cNvSpPr>
          <p:nvPr>
            <p:ph idx="1"/>
          </p:nvPr>
        </p:nvSpPr>
        <p:spPr>
          <a:xfrm>
            <a:off x="152400" y="1600200"/>
            <a:ext cx="8839200" cy="5102352"/>
          </a:xfrm>
        </p:spPr>
        <p:txBody>
          <a:bodyPr>
            <a:normAutofit/>
          </a:bodyPr>
          <a:lstStyle/>
          <a:p>
            <a:pPr marL="118872" indent="0">
              <a:buNone/>
            </a:pPr>
            <a:r>
              <a:rPr lang="en-US" sz="2000" dirty="0"/>
              <a:t>While Matthew’s gospel portrays Jesus as the King, Mark reveals Him as God’s Servant. Jesus’s work was always for a larger purpose, a point clearly summarized in Mark 10:45, “For even the Son of Man came not to be served but to serve, and to give his life as a ransom for many.”  Mark filled his gospel with the miracles of Jesus, illustrating again and again both the power and the compassion of the Son of God. In these passages, Mark revealed more than Jesus as the good teacher who offered people spiritual renewal; the book also portrays Jesus as the true God and the true man, reaching into the lives of people and effecting physical and circumstantial change.</a:t>
            </a:r>
          </a:p>
          <a:p>
            <a:pPr marL="118872" indent="0">
              <a:buNone/>
            </a:pPr>
            <a:endParaRPr lang="en-US" sz="2000" dirty="0"/>
          </a:p>
          <a:p>
            <a:pPr marL="118872" indent="0">
              <a:buNone/>
            </a:pPr>
            <a:r>
              <a:rPr lang="en-US" sz="2000" dirty="0"/>
              <a:t>But Jesus’s life as the agent of change wasn’t without an ultimate purpose. Amid His hands-on ministry, Jesus constantly pointed to the definitive way in which He would serve humanity: His death on the cross and His resurrection from the dead. It is only through faith in these works of Jesus Christ that human beings find eternal redemption for their whole selves.  Moreover, Jesus becomes our model for how to live our lives—serving others as He did.</a:t>
            </a:r>
          </a:p>
        </p:txBody>
      </p:sp>
    </p:spTree>
    <p:extLst>
      <p:ext uri="{BB962C8B-B14F-4D97-AF65-F5344CB8AC3E}">
        <p14:creationId xmlns:p14="http://schemas.microsoft.com/office/powerpoint/2010/main" val="395881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DC0E-D128-2741-A12D-DDD60FDDE9B2}"/>
              </a:ext>
            </a:extLst>
          </p:cNvPr>
          <p:cNvSpPr>
            <a:spLocks noGrp="1"/>
          </p:cNvSpPr>
          <p:nvPr>
            <p:ph type="title"/>
          </p:nvPr>
        </p:nvSpPr>
        <p:spPr>
          <a:xfrm>
            <a:off x="457200" y="-342093"/>
            <a:ext cx="8229600" cy="1252728"/>
          </a:xfrm>
        </p:spPr>
        <p:txBody>
          <a:bodyPr>
            <a:normAutofit fontScale="90000"/>
          </a:bodyPr>
          <a:lstStyle/>
          <a:p>
            <a:br>
              <a:rPr lang="en-US" dirty="0"/>
            </a:br>
            <a:br>
              <a:rPr lang="en-US" dirty="0"/>
            </a:br>
            <a:r>
              <a:rPr lang="en-US" dirty="0"/>
              <a:t>How do I apply?</a:t>
            </a:r>
          </a:p>
        </p:txBody>
      </p:sp>
      <p:sp>
        <p:nvSpPr>
          <p:cNvPr id="3" name="Content Placeholder 2">
            <a:extLst>
              <a:ext uri="{FF2B5EF4-FFF2-40B4-BE49-F238E27FC236}">
                <a16:creationId xmlns:a16="http://schemas.microsoft.com/office/drawing/2014/main" id="{54FC20C7-BE8F-C442-833E-29D3D539F102}"/>
              </a:ext>
            </a:extLst>
          </p:cNvPr>
          <p:cNvSpPr>
            <a:spLocks noGrp="1"/>
          </p:cNvSpPr>
          <p:nvPr>
            <p:ph idx="1"/>
          </p:nvPr>
        </p:nvSpPr>
        <p:spPr>
          <a:xfrm>
            <a:off x="152400" y="1600200"/>
            <a:ext cx="8839200" cy="5102352"/>
          </a:xfrm>
        </p:spPr>
        <p:txBody>
          <a:bodyPr>
            <a:normAutofit lnSpcReduction="10000"/>
          </a:bodyPr>
          <a:lstStyle/>
          <a:p>
            <a:pPr marL="118872" indent="0">
              <a:buNone/>
            </a:pPr>
            <a:r>
              <a:rPr lang="en-US" sz="2200" dirty="0"/>
              <a:t>Three times in three consecutive chapters—8, 9, and 10—Mark pictured Jesus informing His disciples of His great sacrifice and ultimate victory.  His disciples either rejected the teaching altogether (8:31–32) or they showed themselves concerned with other matters (9:31–34; 10:32–37).  As Jesus prepared to perform the greatest service in the history of the human race, His disciples could only think about themselves—their position or safety.</a:t>
            </a:r>
          </a:p>
          <a:p>
            <a:pPr marL="118872" indent="0">
              <a:buNone/>
            </a:pPr>
            <a:endParaRPr lang="en-US" sz="2200" dirty="0"/>
          </a:p>
          <a:p>
            <a:pPr marL="118872" indent="0">
              <a:buNone/>
            </a:pPr>
            <a:r>
              <a:rPr lang="en-US" sz="2200" dirty="0"/>
              <a:t>Do you find it a struggle to get yourself oriented toward sacrificial service, as Jesus’s disciples did?  The temptations we all wrestle with when faced with an opportunity to serve another person are to pull back within ourselves, to seek our comfort, or to protect our own interests.</a:t>
            </a:r>
          </a:p>
          <a:p>
            <a:pPr marL="118872" indent="0">
              <a:buNone/>
            </a:pPr>
            <a:endParaRPr lang="en-US" sz="2200" dirty="0"/>
          </a:p>
          <a:p>
            <a:pPr marL="118872" indent="0">
              <a:buNone/>
            </a:pPr>
            <a:r>
              <a:rPr lang="en-US" sz="2200" dirty="0"/>
              <a:t>The challenge that Jesus presents to us in the book of Mark involves breaking out of those patterns of self-absorption and giving ourselves in service and love to others.</a:t>
            </a:r>
          </a:p>
        </p:txBody>
      </p:sp>
    </p:spTree>
    <p:extLst>
      <p:ext uri="{BB962C8B-B14F-4D97-AF65-F5344CB8AC3E}">
        <p14:creationId xmlns:p14="http://schemas.microsoft.com/office/powerpoint/2010/main" val="3523957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EA8FA69-1DE9-2F41-8947-F8AD9153CF60}"/>
              </a:ext>
            </a:extLst>
          </p:cNvPr>
          <p:cNvGraphicFramePr>
            <a:graphicFrameLocks noGrp="1"/>
          </p:cNvGraphicFramePr>
          <p:nvPr>
            <p:extLst>
              <p:ext uri="{D42A27DB-BD31-4B8C-83A1-F6EECF244321}">
                <p14:modId xmlns:p14="http://schemas.microsoft.com/office/powerpoint/2010/main" val="3405926494"/>
              </p:ext>
            </p:extLst>
          </p:nvPr>
        </p:nvGraphicFramePr>
        <p:xfrm>
          <a:off x="152400" y="152400"/>
          <a:ext cx="8839200" cy="6555243"/>
        </p:xfrm>
        <a:graphic>
          <a:graphicData uri="http://schemas.openxmlformats.org/drawingml/2006/table">
            <a:tbl>
              <a:tblPr firstRow="1" bandRow="1">
                <a:tableStyleId>{E8034E78-7F5D-4C2E-B375-FC64B27BC917}</a:tableStyleId>
              </a:tblPr>
              <a:tblGrid>
                <a:gridCol w="1767840">
                  <a:extLst>
                    <a:ext uri="{9D8B030D-6E8A-4147-A177-3AD203B41FA5}">
                      <a16:colId xmlns:a16="http://schemas.microsoft.com/office/drawing/2014/main" val="1165357776"/>
                    </a:ext>
                  </a:extLst>
                </a:gridCol>
                <a:gridCol w="1767840">
                  <a:extLst>
                    <a:ext uri="{9D8B030D-6E8A-4147-A177-3AD203B41FA5}">
                      <a16:colId xmlns:a16="http://schemas.microsoft.com/office/drawing/2014/main" val="1845018419"/>
                    </a:ext>
                  </a:extLst>
                </a:gridCol>
                <a:gridCol w="1767840">
                  <a:extLst>
                    <a:ext uri="{9D8B030D-6E8A-4147-A177-3AD203B41FA5}">
                      <a16:colId xmlns:a16="http://schemas.microsoft.com/office/drawing/2014/main" val="3081138922"/>
                    </a:ext>
                  </a:extLst>
                </a:gridCol>
                <a:gridCol w="1767840">
                  <a:extLst>
                    <a:ext uri="{9D8B030D-6E8A-4147-A177-3AD203B41FA5}">
                      <a16:colId xmlns:a16="http://schemas.microsoft.com/office/drawing/2014/main" val="4095825941"/>
                    </a:ext>
                  </a:extLst>
                </a:gridCol>
                <a:gridCol w="1767840">
                  <a:extLst>
                    <a:ext uri="{9D8B030D-6E8A-4147-A177-3AD203B41FA5}">
                      <a16:colId xmlns:a16="http://schemas.microsoft.com/office/drawing/2014/main" val="39140737"/>
                    </a:ext>
                  </a:extLst>
                </a:gridCol>
              </a:tblGrid>
              <a:tr h="400011">
                <a:tc>
                  <a:txBody>
                    <a:bodyPr/>
                    <a:lstStyle/>
                    <a:p>
                      <a:endParaRPr lang="en-US" dirty="0">
                        <a:solidFill>
                          <a:schemeClr val="tx1"/>
                        </a:solidFill>
                      </a:endParaRPr>
                    </a:p>
                  </a:txBody>
                  <a:tcPr/>
                </a:tc>
                <a:tc>
                  <a:txBody>
                    <a:bodyPr/>
                    <a:lstStyle/>
                    <a:p>
                      <a:r>
                        <a:rPr lang="en-US" dirty="0">
                          <a:solidFill>
                            <a:schemeClr val="bg1"/>
                          </a:solidFill>
                        </a:rPr>
                        <a:t>Matthew</a:t>
                      </a:r>
                    </a:p>
                  </a:txBody>
                  <a:tcPr/>
                </a:tc>
                <a:tc>
                  <a:txBody>
                    <a:bodyPr/>
                    <a:lstStyle/>
                    <a:p>
                      <a:r>
                        <a:rPr lang="en-US" dirty="0">
                          <a:solidFill>
                            <a:schemeClr val="bg1"/>
                          </a:solidFill>
                        </a:rPr>
                        <a:t>Mark </a:t>
                      </a:r>
                    </a:p>
                  </a:txBody>
                  <a:tcPr/>
                </a:tc>
                <a:tc>
                  <a:txBody>
                    <a:bodyPr/>
                    <a:lstStyle/>
                    <a:p>
                      <a:r>
                        <a:rPr lang="en-US" dirty="0">
                          <a:solidFill>
                            <a:schemeClr val="bg1"/>
                          </a:solidFill>
                        </a:rPr>
                        <a:t>Luke</a:t>
                      </a:r>
                    </a:p>
                  </a:txBody>
                  <a:tcPr/>
                </a:tc>
                <a:tc>
                  <a:txBody>
                    <a:bodyPr/>
                    <a:lstStyle/>
                    <a:p>
                      <a:r>
                        <a:rPr lang="en-US" dirty="0">
                          <a:solidFill>
                            <a:schemeClr val="bg1"/>
                          </a:solidFill>
                        </a:rPr>
                        <a:t>John</a:t>
                      </a:r>
                    </a:p>
                  </a:txBody>
                  <a:tcPr/>
                </a:tc>
                <a:extLst>
                  <a:ext uri="{0D108BD9-81ED-4DB2-BD59-A6C34878D82A}">
                    <a16:rowId xmlns:a16="http://schemas.microsoft.com/office/drawing/2014/main" val="4129459152"/>
                  </a:ext>
                </a:extLst>
              </a:tr>
              <a:tr h="700018">
                <a:tc>
                  <a:txBody>
                    <a:bodyPr/>
                    <a:lstStyle/>
                    <a:p>
                      <a:r>
                        <a:rPr lang="en-US" sz="2000" b="1" dirty="0">
                          <a:solidFill>
                            <a:schemeClr val="tx1"/>
                          </a:solidFill>
                        </a:rPr>
                        <a:t>Portrayal of Jesus</a:t>
                      </a:r>
                    </a:p>
                  </a:txBody>
                  <a:tcPr/>
                </a:tc>
                <a:tc>
                  <a:txBody>
                    <a:bodyPr/>
                    <a:lstStyle/>
                    <a:p>
                      <a:r>
                        <a:rPr lang="en-US" sz="2000" b="1" dirty="0">
                          <a:solidFill>
                            <a:schemeClr val="tx1"/>
                          </a:solidFill>
                        </a:rPr>
                        <a:t>Messianic King</a:t>
                      </a:r>
                    </a:p>
                  </a:txBody>
                  <a:tcPr/>
                </a:tc>
                <a:tc>
                  <a:txBody>
                    <a:bodyPr/>
                    <a:lstStyle/>
                    <a:p>
                      <a:r>
                        <a:rPr lang="en-US" sz="2000" b="1" dirty="0">
                          <a:solidFill>
                            <a:schemeClr val="tx1"/>
                          </a:solidFill>
                        </a:rPr>
                        <a:t>Suffering servant</a:t>
                      </a:r>
                    </a:p>
                  </a:txBody>
                  <a:tcPr>
                    <a:solidFill>
                      <a:srgbClr val="FFFF00"/>
                    </a:solidFill>
                  </a:tcPr>
                </a:tc>
                <a:tc>
                  <a:txBody>
                    <a:bodyPr/>
                    <a:lstStyle/>
                    <a:p>
                      <a:r>
                        <a:rPr lang="en-US" sz="2000" b="1" dirty="0">
                          <a:solidFill>
                            <a:schemeClr val="tx1"/>
                          </a:solidFill>
                        </a:rPr>
                        <a:t>Son of Man</a:t>
                      </a:r>
                    </a:p>
                  </a:txBody>
                  <a:tcPr/>
                </a:tc>
                <a:tc>
                  <a:txBody>
                    <a:bodyPr/>
                    <a:lstStyle/>
                    <a:p>
                      <a:r>
                        <a:rPr lang="en-US" sz="2000" b="1" dirty="0">
                          <a:solidFill>
                            <a:schemeClr val="tx1"/>
                          </a:solidFill>
                        </a:rPr>
                        <a:t>Son of God</a:t>
                      </a:r>
                    </a:p>
                  </a:txBody>
                  <a:tcPr/>
                </a:tc>
                <a:extLst>
                  <a:ext uri="{0D108BD9-81ED-4DB2-BD59-A6C34878D82A}">
                    <a16:rowId xmlns:a16="http://schemas.microsoft.com/office/drawing/2014/main" val="1411457281"/>
                  </a:ext>
                </a:extLst>
              </a:tr>
              <a:tr h="977086">
                <a:tc>
                  <a:txBody>
                    <a:bodyPr/>
                    <a:lstStyle/>
                    <a:p>
                      <a:r>
                        <a:rPr lang="en-US" sz="2000" b="1" dirty="0">
                          <a:solidFill>
                            <a:schemeClr val="tx1"/>
                          </a:solidFill>
                        </a:rPr>
                        <a:t>Primary Recipients</a:t>
                      </a:r>
                    </a:p>
                  </a:txBody>
                  <a:tcPr/>
                </a:tc>
                <a:tc>
                  <a:txBody>
                    <a:bodyPr/>
                    <a:lstStyle/>
                    <a:p>
                      <a:r>
                        <a:rPr lang="en-US" sz="2000" b="1" dirty="0">
                          <a:solidFill>
                            <a:schemeClr val="tx1"/>
                          </a:solidFill>
                        </a:rPr>
                        <a:t>Jews</a:t>
                      </a:r>
                    </a:p>
                  </a:txBody>
                  <a:tcPr/>
                </a:tc>
                <a:tc>
                  <a:txBody>
                    <a:bodyPr/>
                    <a:lstStyle/>
                    <a:p>
                      <a:r>
                        <a:rPr lang="en-US" sz="2000" b="1" dirty="0">
                          <a:solidFill>
                            <a:schemeClr val="tx1"/>
                          </a:solidFill>
                        </a:rPr>
                        <a:t>Romans</a:t>
                      </a:r>
                    </a:p>
                  </a:txBody>
                  <a:tcPr>
                    <a:solidFill>
                      <a:srgbClr val="FFFF00"/>
                    </a:solidFill>
                  </a:tcPr>
                </a:tc>
                <a:tc>
                  <a:txBody>
                    <a:bodyPr/>
                    <a:lstStyle/>
                    <a:p>
                      <a:r>
                        <a:rPr lang="en-US" sz="2000" b="1" dirty="0">
                          <a:solidFill>
                            <a:schemeClr val="tx1"/>
                          </a:solidFill>
                        </a:rPr>
                        <a:t>Theophilus - Greeks</a:t>
                      </a:r>
                    </a:p>
                  </a:txBody>
                  <a:tcPr/>
                </a:tc>
                <a:tc>
                  <a:txBody>
                    <a:bodyPr/>
                    <a:lstStyle/>
                    <a:p>
                      <a:r>
                        <a:rPr lang="en-US" sz="2000" b="1" dirty="0">
                          <a:solidFill>
                            <a:schemeClr val="tx1"/>
                          </a:solidFill>
                        </a:rPr>
                        <a:t>All people</a:t>
                      </a:r>
                    </a:p>
                  </a:txBody>
                  <a:tcPr/>
                </a:tc>
                <a:extLst>
                  <a:ext uri="{0D108BD9-81ED-4DB2-BD59-A6C34878D82A}">
                    <a16:rowId xmlns:a16="http://schemas.microsoft.com/office/drawing/2014/main" val="3686256010"/>
                  </a:ext>
                </a:extLst>
              </a:tr>
              <a:tr h="2782365">
                <a:tc>
                  <a:txBody>
                    <a:bodyPr/>
                    <a:lstStyle/>
                    <a:p>
                      <a:r>
                        <a:rPr lang="en-US" sz="2000" b="1" dirty="0">
                          <a:solidFill>
                            <a:schemeClr val="tx1"/>
                          </a:solidFill>
                        </a:rPr>
                        <a:t>Primary Purpose</a:t>
                      </a:r>
                    </a:p>
                  </a:txBody>
                  <a:tcPr/>
                </a:tc>
                <a:tc>
                  <a:txBody>
                    <a:bodyPr/>
                    <a:lstStyle/>
                    <a:p>
                      <a:r>
                        <a:rPr lang="en-US" sz="2000" b="1" dirty="0">
                          <a:solidFill>
                            <a:schemeClr val="tx1"/>
                          </a:solidFill>
                        </a:rPr>
                        <a:t>Show Jesus as Israel’s long-awaited Messiah</a:t>
                      </a:r>
                    </a:p>
                  </a:txBody>
                  <a:tcPr/>
                </a:tc>
                <a:tc>
                  <a:txBody>
                    <a:bodyPr/>
                    <a:lstStyle/>
                    <a:p>
                      <a:r>
                        <a:rPr lang="en-US" sz="2000" b="1" dirty="0">
                          <a:solidFill>
                            <a:schemeClr val="tx1"/>
                          </a:solidFill>
                        </a:rPr>
                        <a:t>Strengthen Suffering believers by focusing on the suffering - yet trium-</a:t>
                      </a:r>
                    </a:p>
                    <a:p>
                      <a:r>
                        <a:rPr lang="en-US" sz="2000" b="1" dirty="0">
                          <a:solidFill>
                            <a:schemeClr val="tx1"/>
                          </a:solidFill>
                        </a:rPr>
                        <a:t>phant Savior</a:t>
                      </a:r>
                    </a:p>
                  </a:txBody>
                  <a:tcPr>
                    <a:solidFill>
                      <a:srgbClr val="FFFF00"/>
                    </a:solidFill>
                  </a:tcPr>
                </a:tc>
                <a:tc>
                  <a:txBody>
                    <a:bodyPr/>
                    <a:lstStyle/>
                    <a:p>
                      <a:r>
                        <a:rPr lang="en-US" sz="2000" b="1" dirty="0">
                          <a:solidFill>
                            <a:schemeClr val="tx1"/>
                          </a:solidFill>
                        </a:rPr>
                        <a:t>Provide a warm, human portrait of the Savior of the whole world</a:t>
                      </a:r>
                    </a:p>
                  </a:txBody>
                  <a:tcPr/>
                </a:tc>
                <a:tc>
                  <a:txBody>
                    <a:bodyPr/>
                    <a:lstStyle/>
                    <a:p>
                      <a:r>
                        <a:rPr lang="en-US" sz="2000" b="1" dirty="0">
                          <a:solidFill>
                            <a:schemeClr val="tx1"/>
                          </a:solidFill>
                        </a:rPr>
                        <a:t>Encourage belief in the eternal Son of God</a:t>
                      </a:r>
                    </a:p>
                  </a:txBody>
                  <a:tcPr/>
                </a:tc>
                <a:extLst>
                  <a:ext uri="{0D108BD9-81ED-4DB2-BD59-A6C34878D82A}">
                    <a16:rowId xmlns:a16="http://schemas.microsoft.com/office/drawing/2014/main" val="2172758045"/>
                  </a:ext>
                </a:extLst>
              </a:tr>
              <a:tr h="993701">
                <a:tc>
                  <a:txBody>
                    <a:bodyPr/>
                    <a:lstStyle/>
                    <a:p>
                      <a:r>
                        <a:rPr lang="en-US" sz="2000" b="1" dirty="0">
                          <a:solidFill>
                            <a:schemeClr val="tx1"/>
                          </a:solidFill>
                        </a:rPr>
                        <a:t>Probable Written Order</a:t>
                      </a:r>
                    </a:p>
                  </a:txBody>
                  <a:tcPr/>
                </a:tc>
                <a:tc>
                  <a:txBody>
                    <a:bodyPr/>
                    <a:lstStyle/>
                    <a:p>
                      <a:r>
                        <a:rPr lang="en-US" sz="2000" b="1" dirty="0">
                          <a:solidFill>
                            <a:schemeClr val="tx1"/>
                          </a:solidFill>
                        </a:rPr>
                        <a:t>Second</a:t>
                      </a:r>
                    </a:p>
                  </a:txBody>
                  <a:tcPr/>
                </a:tc>
                <a:tc>
                  <a:txBody>
                    <a:bodyPr/>
                    <a:lstStyle/>
                    <a:p>
                      <a:r>
                        <a:rPr lang="en-US" sz="2000" b="1" dirty="0">
                          <a:solidFill>
                            <a:schemeClr val="tx1"/>
                          </a:solidFill>
                        </a:rPr>
                        <a:t>First</a:t>
                      </a:r>
                    </a:p>
                  </a:txBody>
                  <a:tcPr>
                    <a:solidFill>
                      <a:srgbClr val="FFFF00"/>
                    </a:solidFill>
                  </a:tcPr>
                </a:tc>
                <a:tc>
                  <a:txBody>
                    <a:bodyPr/>
                    <a:lstStyle/>
                    <a:p>
                      <a:r>
                        <a:rPr lang="en-US" sz="2000" b="1" dirty="0">
                          <a:solidFill>
                            <a:schemeClr val="tx1"/>
                          </a:solidFill>
                        </a:rPr>
                        <a:t>Third</a:t>
                      </a:r>
                    </a:p>
                  </a:txBody>
                  <a:tcPr/>
                </a:tc>
                <a:tc>
                  <a:txBody>
                    <a:bodyPr/>
                    <a:lstStyle/>
                    <a:p>
                      <a:r>
                        <a:rPr lang="en-US" sz="2000" b="1" dirty="0">
                          <a:solidFill>
                            <a:schemeClr val="tx1"/>
                          </a:solidFill>
                        </a:rPr>
                        <a:t>Fourth</a:t>
                      </a:r>
                    </a:p>
                  </a:txBody>
                  <a:tcPr/>
                </a:tc>
                <a:extLst>
                  <a:ext uri="{0D108BD9-81ED-4DB2-BD59-A6C34878D82A}">
                    <a16:rowId xmlns:a16="http://schemas.microsoft.com/office/drawing/2014/main" val="3030016691"/>
                  </a:ext>
                </a:extLst>
              </a:tr>
              <a:tr h="700018">
                <a:tc>
                  <a:txBody>
                    <a:bodyPr/>
                    <a:lstStyle/>
                    <a:p>
                      <a:r>
                        <a:rPr lang="en-US" sz="2000" b="1" dirty="0">
                          <a:solidFill>
                            <a:schemeClr val="tx1"/>
                          </a:solidFill>
                        </a:rPr>
                        <a:t>Unique Material</a:t>
                      </a:r>
                    </a:p>
                  </a:txBody>
                  <a:tcPr/>
                </a:tc>
                <a:tc>
                  <a:txBody>
                    <a:bodyPr/>
                    <a:lstStyle/>
                    <a:p>
                      <a:r>
                        <a:rPr lang="en-US" sz="2000" b="1" dirty="0">
                          <a:solidFill>
                            <a:schemeClr val="tx1"/>
                          </a:solidFill>
                        </a:rPr>
                        <a:t>42%</a:t>
                      </a:r>
                    </a:p>
                  </a:txBody>
                  <a:tcPr/>
                </a:tc>
                <a:tc>
                  <a:txBody>
                    <a:bodyPr/>
                    <a:lstStyle/>
                    <a:p>
                      <a:r>
                        <a:rPr lang="en-US" sz="2000" b="1" dirty="0">
                          <a:solidFill>
                            <a:schemeClr val="tx1"/>
                          </a:solidFill>
                        </a:rPr>
                        <a:t>7%</a:t>
                      </a:r>
                    </a:p>
                  </a:txBody>
                  <a:tcPr>
                    <a:solidFill>
                      <a:srgbClr val="FFFF00"/>
                    </a:solidFill>
                  </a:tcPr>
                </a:tc>
                <a:tc>
                  <a:txBody>
                    <a:bodyPr/>
                    <a:lstStyle/>
                    <a:p>
                      <a:r>
                        <a:rPr lang="en-US" sz="2000" b="1" dirty="0">
                          <a:solidFill>
                            <a:schemeClr val="tx1"/>
                          </a:solidFill>
                        </a:rPr>
                        <a:t>59%</a:t>
                      </a:r>
                    </a:p>
                  </a:txBody>
                  <a:tcPr/>
                </a:tc>
                <a:tc>
                  <a:txBody>
                    <a:bodyPr/>
                    <a:lstStyle/>
                    <a:p>
                      <a:r>
                        <a:rPr lang="en-US" sz="2000" b="1" dirty="0">
                          <a:solidFill>
                            <a:schemeClr val="tx1"/>
                          </a:solidFill>
                        </a:rPr>
                        <a:t>92%</a:t>
                      </a:r>
                    </a:p>
                  </a:txBody>
                  <a:tcPr/>
                </a:tc>
                <a:extLst>
                  <a:ext uri="{0D108BD9-81ED-4DB2-BD59-A6C34878D82A}">
                    <a16:rowId xmlns:a16="http://schemas.microsoft.com/office/drawing/2014/main" val="2641175560"/>
                  </a:ext>
                </a:extLst>
              </a:tr>
            </a:tbl>
          </a:graphicData>
        </a:graphic>
      </p:graphicFrame>
    </p:spTree>
    <p:extLst>
      <p:ext uri="{BB962C8B-B14F-4D97-AF65-F5344CB8AC3E}">
        <p14:creationId xmlns:p14="http://schemas.microsoft.com/office/powerpoint/2010/main" val="1873687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3E2BDFEB-E2FB-FA4D-91D2-63629F2F71E0}"/>
              </a:ext>
            </a:extLst>
          </p:cNvPr>
          <p:cNvGraphicFramePr>
            <a:graphicFrameLocks noGrp="1"/>
          </p:cNvGraphicFramePr>
          <p:nvPr>
            <p:extLst>
              <p:ext uri="{D42A27DB-BD31-4B8C-83A1-F6EECF244321}">
                <p14:modId xmlns:p14="http://schemas.microsoft.com/office/powerpoint/2010/main" val="2036877563"/>
              </p:ext>
            </p:extLst>
          </p:nvPr>
        </p:nvGraphicFramePr>
        <p:xfrm>
          <a:off x="0" y="0"/>
          <a:ext cx="9144000" cy="6858000"/>
        </p:xfrm>
        <a:graphic>
          <a:graphicData uri="http://schemas.openxmlformats.org/drawingml/2006/table">
            <a:tbl>
              <a:tblPr firstRow="1" bandRow="1">
                <a:tableStyleId>{073A0DAA-6AF3-43AB-8588-CEC1D06C72B9}</a:tableStyleId>
              </a:tblPr>
              <a:tblGrid>
                <a:gridCol w="2286000">
                  <a:extLst>
                    <a:ext uri="{9D8B030D-6E8A-4147-A177-3AD203B41FA5}">
                      <a16:colId xmlns:a16="http://schemas.microsoft.com/office/drawing/2014/main" val="1299107133"/>
                    </a:ext>
                  </a:extLst>
                </a:gridCol>
                <a:gridCol w="2362200">
                  <a:extLst>
                    <a:ext uri="{9D8B030D-6E8A-4147-A177-3AD203B41FA5}">
                      <a16:colId xmlns:a16="http://schemas.microsoft.com/office/drawing/2014/main" val="454968202"/>
                    </a:ext>
                  </a:extLst>
                </a:gridCol>
                <a:gridCol w="2362200">
                  <a:extLst>
                    <a:ext uri="{9D8B030D-6E8A-4147-A177-3AD203B41FA5}">
                      <a16:colId xmlns:a16="http://schemas.microsoft.com/office/drawing/2014/main" val="1306790294"/>
                    </a:ext>
                  </a:extLst>
                </a:gridCol>
                <a:gridCol w="2133600">
                  <a:extLst>
                    <a:ext uri="{9D8B030D-6E8A-4147-A177-3AD203B41FA5}">
                      <a16:colId xmlns:a16="http://schemas.microsoft.com/office/drawing/2014/main" val="908226108"/>
                    </a:ext>
                  </a:extLst>
                </a:gridCol>
              </a:tblGrid>
              <a:tr h="391426">
                <a:tc>
                  <a:txBody>
                    <a:bodyPr/>
                    <a:lstStyle/>
                    <a:p>
                      <a:r>
                        <a:rPr lang="en-US" dirty="0"/>
                        <a:t>Matthew </a:t>
                      </a:r>
                    </a:p>
                  </a:txBody>
                  <a:tcPr/>
                </a:tc>
                <a:tc>
                  <a:txBody>
                    <a:bodyPr/>
                    <a:lstStyle/>
                    <a:p>
                      <a:r>
                        <a:rPr lang="en-US" dirty="0"/>
                        <a:t>Mark</a:t>
                      </a:r>
                    </a:p>
                  </a:txBody>
                  <a:tcPr/>
                </a:tc>
                <a:tc>
                  <a:txBody>
                    <a:bodyPr/>
                    <a:lstStyle/>
                    <a:p>
                      <a:r>
                        <a:rPr lang="en-US" dirty="0"/>
                        <a:t>Luke </a:t>
                      </a:r>
                    </a:p>
                  </a:txBody>
                  <a:tcPr/>
                </a:tc>
                <a:tc>
                  <a:txBody>
                    <a:bodyPr/>
                    <a:lstStyle/>
                    <a:p>
                      <a:r>
                        <a:rPr lang="en-US" dirty="0"/>
                        <a:t>John</a:t>
                      </a:r>
                    </a:p>
                  </a:txBody>
                  <a:tcPr/>
                </a:tc>
                <a:extLst>
                  <a:ext uri="{0D108BD9-81ED-4DB2-BD59-A6C34878D82A}">
                    <a16:rowId xmlns:a16="http://schemas.microsoft.com/office/drawing/2014/main" val="1714069702"/>
                  </a:ext>
                </a:extLst>
              </a:tr>
              <a:tr h="6466574">
                <a:tc>
                  <a:txBody>
                    <a:bodyPr/>
                    <a:lstStyle/>
                    <a:p>
                      <a:r>
                        <a:rPr lang="en-US" dirty="0"/>
                        <a:t>Matthew addressed his account primarily to the Jews.  He often speaks about the kingdom of heaven and applies Old Testament prophecies to different events affirming “that it might be fulfilled which was spoken.”  Matthew begins his account identifying Jesus as the “son of David, the son of Abraham,” a lineage that was essential for the Jews to prove He is the true Messiah who has promised to come.  Matthew characterizes Jesus  as Israel’s “King”</a:t>
                      </a:r>
                    </a:p>
                  </a:txBody>
                  <a:tcPr/>
                </a:tc>
                <a:tc>
                  <a:txBody>
                    <a:bodyPr/>
                    <a:lstStyle/>
                    <a:p>
                      <a:r>
                        <a:rPr lang="en-US" dirty="0"/>
                        <a:t>Mark addressed his account primarily to the Romans.  Gentiles would have been unfamiliar with the Old Testament, thus a different approach was essential for them.  Rome was the capital of a world empire, and its citizens were a people who understood power and authority.  Mark is distinctively the Gospel of what Jesus did as he records many of the miracles of Jesus which proved His superhuman power. Mark characterizes Jesus  as Jehovah’s “Servant.”</a:t>
                      </a:r>
                    </a:p>
                  </a:txBody>
                  <a:tcPr>
                    <a:solidFill>
                      <a:srgbClr val="FFFF00"/>
                    </a:solidFill>
                  </a:tcPr>
                </a:tc>
                <a:tc>
                  <a:txBody>
                    <a:bodyPr/>
                    <a:lstStyle/>
                    <a:p>
                      <a:r>
                        <a:rPr lang="en-US" dirty="0"/>
                        <a:t>Luke addressed his account primarily to the Greeks.  Greek civilization represented culture, philosophy, wisdom, and education.  In order to appeal to this mind Luke wrote the most complete and orderly account of the life of Christ.  Whereas Matthew traced the lineage of Jesus only to Abraham, Luke traced it to Adam in presenting Christ as a world-wide Savior who lived upon the earth as the Son of Man  as well as the Son of God.  In Luke He is the perfect “Man.”</a:t>
                      </a:r>
                    </a:p>
                  </a:txBody>
                  <a:tcPr/>
                </a:tc>
                <a:tc>
                  <a:txBody>
                    <a:bodyPr/>
                    <a:lstStyle/>
                    <a:p>
                      <a:r>
                        <a:rPr lang="en-US" dirty="0"/>
                        <a:t>John’s account is often called the “Universal Gospel” because it is written in a manner that challenges both Jew or Gentile to believe in Jesus and be saved or to reject Him and perish.  He gave no human genealogy but began with the affirmation that He is “God” (John 1:1-3).  This account then closes with the stated purpose for its writing: “that ye might believe” (John 20:31).   In John He is “deity.”  </a:t>
                      </a:r>
                    </a:p>
                  </a:txBody>
                  <a:tcPr/>
                </a:tc>
                <a:extLst>
                  <a:ext uri="{0D108BD9-81ED-4DB2-BD59-A6C34878D82A}">
                    <a16:rowId xmlns:a16="http://schemas.microsoft.com/office/drawing/2014/main" val="3968236181"/>
                  </a:ext>
                </a:extLst>
              </a:tr>
            </a:tbl>
          </a:graphicData>
        </a:graphic>
      </p:graphicFrame>
    </p:spTree>
    <p:extLst>
      <p:ext uri="{BB962C8B-B14F-4D97-AF65-F5344CB8AC3E}">
        <p14:creationId xmlns:p14="http://schemas.microsoft.com/office/powerpoint/2010/main" val="2122300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236836E5-D717-E549-8DE0-1EBE677A4E87}"/>
              </a:ext>
            </a:extLst>
          </p:cNvPr>
          <p:cNvGraphicFramePr>
            <a:graphicFrameLocks noGrp="1"/>
          </p:cNvGraphicFramePr>
          <p:nvPr>
            <p:extLst>
              <p:ext uri="{D42A27DB-BD31-4B8C-83A1-F6EECF244321}">
                <p14:modId xmlns:p14="http://schemas.microsoft.com/office/powerpoint/2010/main" val="2715735212"/>
              </p:ext>
            </p:extLst>
          </p:nvPr>
        </p:nvGraphicFramePr>
        <p:xfrm>
          <a:off x="0" y="455741"/>
          <a:ext cx="9144000" cy="6296682"/>
        </p:xfrm>
        <a:graphic>
          <a:graphicData uri="http://schemas.openxmlformats.org/drawingml/2006/table">
            <a:tbl>
              <a:tblPr firstRow="1" bandRow="1">
                <a:tableStyleId>{073A0DAA-6AF3-43AB-8588-CEC1D06C72B9}</a:tableStyleId>
              </a:tblPr>
              <a:tblGrid>
                <a:gridCol w="1066800">
                  <a:extLst>
                    <a:ext uri="{9D8B030D-6E8A-4147-A177-3AD203B41FA5}">
                      <a16:colId xmlns:a16="http://schemas.microsoft.com/office/drawing/2014/main" val="3075390325"/>
                    </a:ext>
                  </a:extLst>
                </a:gridCol>
                <a:gridCol w="1447800">
                  <a:extLst>
                    <a:ext uri="{9D8B030D-6E8A-4147-A177-3AD203B41FA5}">
                      <a16:colId xmlns:a16="http://schemas.microsoft.com/office/drawing/2014/main" val="215388026"/>
                    </a:ext>
                  </a:extLst>
                </a:gridCol>
                <a:gridCol w="1202377">
                  <a:extLst>
                    <a:ext uri="{9D8B030D-6E8A-4147-A177-3AD203B41FA5}">
                      <a16:colId xmlns:a16="http://schemas.microsoft.com/office/drawing/2014/main" val="620246343"/>
                    </a:ext>
                  </a:extLst>
                </a:gridCol>
                <a:gridCol w="931223">
                  <a:extLst>
                    <a:ext uri="{9D8B030D-6E8A-4147-A177-3AD203B41FA5}">
                      <a16:colId xmlns:a16="http://schemas.microsoft.com/office/drawing/2014/main" val="2840844903"/>
                    </a:ext>
                  </a:extLst>
                </a:gridCol>
                <a:gridCol w="4495800">
                  <a:extLst>
                    <a:ext uri="{9D8B030D-6E8A-4147-A177-3AD203B41FA5}">
                      <a16:colId xmlns:a16="http://schemas.microsoft.com/office/drawing/2014/main" val="2747562196"/>
                    </a:ext>
                  </a:extLst>
                </a:gridCol>
              </a:tblGrid>
              <a:tr h="443812">
                <a:tc>
                  <a:txBody>
                    <a:bodyPr/>
                    <a:lstStyle/>
                    <a:p>
                      <a:pPr algn="ctr"/>
                      <a:r>
                        <a:rPr lang="en-US" sz="2400" dirty="0"/>
                        <a:t>Mark </a:t>
                      </a:r>
                    </a:p>
                  </a:txBody>
                  <a:tcPr/>
                </a:tc>
                <a:tc>
                  <a:txBody>
                    <a:bodyPr/>
                    <a:lstStyle/>
                    <a:p>
                      <a:pPr algn="ctr"/>
                      <a:r>
                        <a:rPr lang="en-US" sz="2400" dirty="0"/>
                        <a:t>Matthew</a:t>
                      </a:r>
                    </a:p>
                  </a:txBody>
                  <a:tcPr/>
                </a:tc>
                <a:tc>
                  <a:txBody>
                    <a:bodyPr/>
                    <a:lstStyle/>
                    <a:p>
                      <a:pPr algn="ctr"/>
                      <a:r>
                        <a:rPr lang="en-US" sz="2400" dirty="0"/>
                        <a:t>Luke</a:t>
                      </a:r>
                    </a:p>
                  </a:txBody>
                  <a:tcPr/>
                </a:tc>
                <a:tc>
                  <a:txBody>
                    <a:bodyPr/>
                    <a:lstStyle/>
                    <a:p>
                      <a:pPr algn="ctr"/>
                      <a:r>
                        <a:rPr lang="en-US" sz="2400" dirty="0"/>
                        <a:t>John</a:t>
                      </a:r>
                    </a:p>
                  </a:txBody>
                  <a:tcPr/>
                </a:tc>
                <a:tc>
                  <a:txBody>
                    <a:bodyPr/>
                    <a:lstStyle/>
                    <a:p>
                      <a:pPr algn="ctr"/>
                      <a:r>
                        <a:rPr lang="en-US" sz="2400" dirty="0"/>
                        <a:t>Description</a:t>
                      </a:r>
                    </a:p>
                  </a:txBody>
                  <a:tcPr/>
                </a:tc>
                <a:extLst>
                  <a:ext uri="{0D108BD9-81ED-4DB2-BD59-A6C34878D82A}">
                    <a16:rowId xmlns:a16="http://schemas.microsoft.com/office/drawing/2014/main" val="3175029421"/>
                  </a:ext>
                </a:extLst>
              </a:tr>
              <a:tr h="471337">
                <a:tc>
                  <a:txBody>
                    <a:bodyPr/>
                    <a:lstStyle/>
                    <a:p>
                      <a:r>
                        <a:rPr lang="en-US" b="1" dirty="0"/>
                        <a:t>1:23-28</a:t>
                      </a:r>
                    </a:p>
                  </a:txBody>
                  <a:tcPr/>
                </a:tc>
                <a:tc>
                  <a:txBody>
                    <a:bodyPr/>
                    <a:lstStyle/>
                    <a:p>
                      <a:endParaRPr lang="en-US" b="1" dirty="0"/>
                    </a:p>
                  </a:txBody>
                  <a:tcPr/>
                </a:tc>
                <a:tc>
                  <a:txBody>
                    <a:bodyPr/>
                    <a:lstStyle/>
                    <a:p>
                      <a:r>
                        <a:rPr lang="en-US" b="1" dirty="0"/>
                        <a:t>4:33-36</a:t>
                      </a:r>
                    </a:p>
                  </a:txBody>
                  <a:tcPr/>
                </a:tc>
                <a:tc>
                  <a:txBody>
                    <a:bodyPr/>
                    <a:lstStyle/>
                    <a:p>
                      <a:endParaRPr lang="en-US" b="1" dirty="0"/>
                    </a:p>
                  </a:txBody>
                  <a:tcPr/>
                </a:tc>
                <a:tc>
                  <a:txBody>
                    <a:bodyPr/>
                    <a:lstStyle/>
                    <a:p>
                      <a:r>
                        <a:rPr lang="en-US" sz="1600" b="1" dirty="0"/>
                        <a:t>Unclean spirit is cast out of a man</a:t>
                      </a:r>
                    </a:p>
                  </a:txBody>
                  <a:tcPr/>
                </a:tc>
                <a:extLst>
                  <a:ext uri="{0D108BD9-81ED-4DB2-BD59-A6C34878D82A}">
                    <a16:rowId xmlns:a16="http://schemas.microsoft.com/office/drawing/2014/main" val="3348584714"/>
                  </a:ext>
                </a:extLst>
              </a:tr>
              <a:tr h="471337">
                <a:tc>
                  <a:txBody>
                    <a:bodyPr/>
                    <a:lstStyle/>
                    <a:p>
                      <a:r>
                        <a:rPr lang="en-US" b="1" dirty="0"/>
                        <a:t>1:29-31</a:t>
                      </a:r>
                    </a:p>
                  </a:txBody>
                  <a:tcPr/>
                </a:tc>
                <a:tc>
                  <a:txBody>
                    <a:bodyPr/>
                    <a:lstStyle/>
                    <a:p>
                      <a:r>
                        <a:rPr lang="en-US" b="1" dirty="0"/>
                        <a:t>8:14-17</a:t>
                      </a:r>
                    </a:p>
                  </a:txBody>
                  <a:tcPr/>
                </a:tc>
                <a:tc>
                  <a:txBody>
                    <a:bodyPr/>
                    <a:lstStyle/>
                    <a:p>
                      <a:r>
                        <a:rPr lang="en-US" b="1" dirty="0"/>
                        <a:t>4:38-40</a:t>
                      </a:r>
                    </a:p>
                  </a:txBody>
                  <a:tcPr/>
                </a:tc>
                <a:tc>
                  <a:txBody>
                    <a:bodyPr/>
                    <a:lstStyle/>
                    <a:p>
                      <a:endParaRPr lang="en-US" b="1" dirty="0"/>
                    </a:p>
                  </a:txBody>
                  <a:tcPr/>
                </a:tc>
                <a:tc>
                  <a:txBody>
                    <a:bodyPr/>
                    <a:lstStyle/>
                    <a:p>
                      <a:r>
                        <a:rPr lang="en-US" sz="1600" b="1" dirty="0"/>
                        <a:t>Peter’s mother-in-law is cured of fever</a:t>
                      </a:r>
                    </a:p>
                  </a:txBody>
                  <a:tcPr/>
                </a:tc>
                <a:extLst>
                  <a:ext uri="{0D108BD9-81ED-4DB2-BD59-A6C34878D82A}">
                    <a16:rowId xmlns:a16="http://schemas.microsoft.com/office/drawing/2014/main" val="483802010"/>
                  </a:ext>
                </a:extLst>
              </a:tr>
              <a:tr h="471337">
                <a:tc>
                  <a:txBody>
                    <a:bodyPr/>
                    <a:lstStyle/>
                    <a:p>
                      <a:r>
                        <a:rPr lang="en-US" b="1" dirty="0"/>
                        <a:t>1:40-45</a:t>
                      </a:r>
                    </a:p>
                  </a:txBody>
                  <a:tcPr/>
                </a:tc>
                <a:tc>
                  <a:txBody>
                    <a:bodyPr/>
                    <a:lstStyle/>
                    <a:p>
                      <a:r>
                        <a:rPr lang="en-US" b="1" dirty="0"/>
                        <a:t>8:1-4</a:t>
                      </a:r>
                    </a:p>
                  </a:txBody>
                  <a:tcPr/>
                </a:tc>
                <a:tc>
                  <a:txBody>
                    <a:bodyPr/>
                    <a:lstStyle/>
                    <a:p>
                      <a:r>
                        <a:rPr lang="en-US" b="1" dirty="0"/>
                        <a:t>5:12-16</a:t>
                      </a:r>
                    </a:p>
                  </a:txBody>
                  <a:tcPr/>
                </a:tc>
                <a:tc>
                  <a:txBody>
                    <a:bodyPr/>
                    <a:lstStyle/>
                    <a:p>
                      <a:endParaRPr lang="en-US" b="1" dirty="0"/>
                    </a:p>
                  </a:txBody>
                  <a:tcPr/>
                </a:tc>
                <a:tc>
                  <a:txBody>
                    <a:bodyPr/>
                    <a:lstStyle/>
                    <a:p>
                      <a:r>
                        <a:rPr lang="en-US" sz="1600" b="1" dirty="0"/>
                        <a:t>Man with leprosy is cleansed</a:t>
                      </a:r>
                    </a:p>
                  </a:txBody>
                  <a:tcPr/>
                </a:tc>
                <a:extLst>
                  <a:ext uri="{0D108BD9-81ED-4DB2-BD59-A6C34878D82A}">
                    <a16:rowId xmlns:a16="http://schemas.microsoft.com/office/drawing/2014/main" val="3697463963"/>
                  </a:ext>
                </a:extLst>
              </a:tr>
              <a:tr h="471337">
                <a:tc>
                  <a:txBody>
                    <a:bodyPr/>
                    <a:lstStyle/>
                    <a:p>
                      <a:r>
                        <a:rPr lang="en-US" b="1" dirty="0"/>
                        <a:t>2:1-12</a:t>
                      </a:r>
                    </a:p>
                  </a:txBody>
                  <a:tcPr/>
                </a:tc>
                <a:tc>
                  <a:txBody>
                    <a:bodyPr/>
                    <a:lstStyle/>
                    <a:p>
                      <a:r>
                        <a:rPr lang="en-US" b="1" dirty="0"/>
                        <a:t>9:1-8</a:t>
                      </a:r>
                    </a:p>
                  </a:txBody>
                  <a:tcPr/>
                </a:tc>
                <a:tc>
                  <a:txBody>
                    <a:bodyPr/>
                    <a:lstStyle/>
                    <a:p>
                      <a:r>
                        <a:rPr lang="en-US" b="1" dirty="0"/>
                        <a:t>5:17-26</a:t>
                      </a:r>
                    </a:p>
                  </a:txBody>
                  <a:tcPr/>
                </a:tc>
                <a:tc>
                  <a:txBody>
                    <a:bodyPr/>
                    <a:lstStyle/>
                    <a:p>
                      <a:endParaRPr lang="en-US" b="1" dirty="0"/>
                    </a:p>
                  </a:txBody>
                  <a:tcPr/>
                </a:tc>
                <a:tc>
                  <a:txBody>
                    <a:bodyPr/>
                    <a:lstStyle/>
                    <a:p>
                      <a:r>
                        <a:rPr lang="en-US" sz="1600" b="1" dirty="0"/>
                        <a:t>Paralytic man is forgiven of sins and healed</a:t>
                      </a:r>
                    </a:p>
                  </a:txBody>
                  <a:tcPr/>
                </a:tc>
                <a:extLst>
                  <a:ext uri="{0D108BD9-81ED-4DB2-BD59-A6C34878D82A}">
                    <a16:rowId xmlns:a16="http://schemas.microsoft.com/office/drawing/2014/main" val="2969615367"/>
                  </a:ext>
                </a:extLst>
              </a:tr>
              <a:tr h="471337">
                <a:tc>
                  <a:txBody>
                    <a:bodyPr/>
                    <a:lstStyle/>
                    <a:p>
                      <a:r>
                        <a:rPr lang="en-US" b="1" dirty="0"/>
                        <a:t>3:1-6</a:t>
                      </a:r>
                    </a:p>
                  </a:txBody>
                  <a:tcPr/>
                </a:tc>
                <a:tc>
                  <a:txBody>
                    <a:bodyPr/>
                    <a:lstStyle/>
                    <a:p>
                      <a:r>
                        <a:rPr lang="en-US" b="1" dirty="0"/>
                        <a:t>12:9-13</a:t>
                      </a:r>
                    </a:p>
                  </a:txBody>
                  <a:tcPr/>
                </a:tc>
                <a:tc>
                  <a:txBody>
                    <a:bodyPr/>
                    <a:lstStyle/>
                    <a:p>
                      <a:r>
                        <a:rPr lang="en-US" b="1" dirty="0"/>
                        <a:t>6:6-11</a:t>
                      </a:r>
                    </a:p>
                  </a:txBody>
                  <a:tcPr/>
                </a:tc>
                <a:tc>
                  <a:txBody>
                    <a:bodyPr/>
                    <a:lstStyle/>
                    <a:p>
                      <a:endParaRPr lang="en-US" b="1" dirty="0"/>
                    </a:p>
                  </a:txBody>
                  <a:tcPr/>
                </a:tc>
                <a:tc>
                  <a:txBody>
                    <a:bodyPr/>
                    <a:lstStyle/>
                    <a:p>
                      <a:r>
                        <a:rPr lang="en-US" sz="1600" b="1" dirty="0"/>
                        <a:t>On a sabbath, withered hand is restored</a:t>
                      </a:r>
                    </a:p>
                  </a:txBody>
                  <a:tcPr/>
                </a:tc>
                <a:extLst>
                  <a:ext uri="{0D108BD9-81ED-4DB2-BD59-A6C34878D82A}">
                    <a16:rowId xmlns:a16="http://schemas.microsoft.com/office/drawing/2014/main" val="2455966393"/>
                  </a:ext>
                </a:extLst>
              </a:tr>
              <a:tr h="471337">
                <a:tc>
                  <a:txBody>
                    <a:bodyPr/>
                    <a:lstStyle/>
                    <a:p>
                      <a:r>
                        <a:rPr lang="en-US" b="1" dirty="0"/>
                        <a:t>3:22-30</a:t>
                      </a:r>
                    </a:p>
                  </a:txBody>
                  <a:tcPr/>
                </a:tc>
                <a:tc>
                  <a:txBody>
                    <a:bodyPr/>
                    <a:lstStyle/>
                    <a:p>
                      <a:r>
                        <a:rPr lang="en-US" b="1" dirty="0"/>
                        <a:t>12:22-32</a:t>
                      </a:r>
                    </a:p>
                  </a:txBody>
                  <a:tcPr/>
                </a:tc>
                <a:tc>
                  <a:txBody>
                    <a:bodyPr/>
                    <a:lstStyle/>
                    <a:p>
                      <a:r>
                        <a:rPr lang="en-US" b="1" dirty="0"/>
                        <a:t>11:14-26</a:t>
                      </a:r>
                    </a:p>
                  </a:txBody>
                  <a:tcPr/>
                </a:tc>
                <a:tc>
                  <a:txBody>
                    <a:bodyPr/>
                    <a:lstStyle/>
                    <a:p>
                      <a:endParaRPr lang="en-US" b="1" dirty="0"/>
                    </a:p>
                  </a:txBody>
                  <a:tcPr/>
                </a:tc>
                <a:tc>
                  <a:txBody>
                    <a:bodyPr/>
                    <a:lstStyle/>
                    <a:p>
                      <a:r>
                        <a:rPr lang="en-US" sz="1600" b="1" dirty="0"/>
                        <a:t>Jesus accused of having power from Beelzebub</a:t>
                      </a:r>
                    </a:p>
                  </a:txBody>
                  <a:tcPr/>
                </a:tc>
                <a:extLst>
                  <a:ext uri="{0D108BD9-81ED-4DB2-BD59-A6C34878D82A}">
                    <a16:rowId xmlns:a16="http://schemas.microsoft.com/office/drawing/2014/main" val="1833885166"/>
                  </a:ext>
                </a:extLst>
              </a:tr>
              <a:tr h="471337">
                <a:tc>
                  <a:txBody>
                    <a:bodyPr/>
                    <a:lstStyle/>
                    <a:p>
                      <a:r>
                        <a:rPr lang="en-US" b="1" dirty="0"/>
                        <a:t>4:35-41</a:t>
                      </a:r>
                    </a:p>
                  </a:txBody>
                  <a:tcPr/>
                </a:tc>
                <a:tc>
                  <a:txBody>
                    <a:bodyPr/>
                    <a:lstStyle/>
                    <a:p>
                      <a:r>
                        <a:rPr lang="en-US" b="1" dirty="0"/>
                        <a:t>8:23-27</a:t>
                      </a:r>
                    </a:p>
                  </a:txBody>
                  <a:tcPr/>
                </a:tc>
                <a:tc>
                  <a:txBody>
                    <a:bodyPr/>
                    <a:lstStyle/>
                    <a:p>
                      <a:r>
                        <a:rPr lang="en-US" b="1" dirty="0"/>
                        <a:t>8:22-25</a:t>
                      </a:r>
                    </a:p>
                  </a:txBody>
                  <a:tcPr/>
                </a:tc>
                <a:tc>
                  <a:txBody>
                    <a:bodyPr/>
                    <a:lstStyle/>
                    <a:p>
                      <a:endParaRPr lang="en-US" b="1" dirty="0"/>
                    </a:p>
                  </a:txBody>
                  <a:tcPr/>
                </a:tc>
                <a:tc>
                  <a:txBody>
                    <a:bodyPr/>
                    <a:lstStyle/>
                    <a:p>
                      <a:r>
                        <a:rPr lang="en-US" sz="1600" b="1" dirty="0"/>
                        <a:t>Storm at sea is stilled</a:t>
                      </a:r>
                    </a:p>
                  </a:txBody>
                  <a:tcPr/>
                </a:tc>
                <a:extLst>
                  <a:ext uri="{0D108BD9-81ED-4DB2-BD59-A6C34878D82A}">
                    <a16:rowId xmlns:a16="http://schemas.microsoft.com/office/drawing/2014/main" val="1153805798"/>
                  </a:ext>
                </a:extLst>
              </a:tr>
              <a:tr h="471337">
                <a:tc>
                  <a:txBody>
                    <a:bodyPr/>
                    <a:lstStyle/>
                    <a:p>
                      <a:r>
                        <a:rPr lang="en-US" b="1" dirty="0"/>
                        <a:t>5:1-20</a:t>
                      </a:r>
                    </a:p>
                  </a:txBody>
                  <a:tcPr/>
                </a:tc>
                <a:tc>
                  <a:txBody>
                    <a:bodyPr/>
                    <a:lstStyle/>
                    <a:p>
                      <a:r>
                        <a:rPr lang="en-US" b="1" dirty="0"/>
                        <a:t>8:28-34</a:t>
                      </a:r>
                    </a:p>
                  </a:txBody>
                  <a:tcPr/>
                </a:tc>
                <a:tc>
                  <a:txBody>
                    <a:bodyPr/>
                    <a:lstStyle/>
                    <a:p>
                      <a:r>
                        <a:rPr lang="en-US" b="1" dirty="0"/>
                        <a:t>8:26-39</a:t>
                      </a:r>
                    </a:p>
                  </a:txBody>
                  <a:tcPr/>
                </a:tc>
                <a:tc>
                  <a:txBody>
                    <a:bodyPr/>
                    <a:lstStyle/>
                    <a:p>
                      <a:endParaRPr lang="en-US" b="1" dirty="0"/>
                    </a:p>
                  </a:txBody>
                  <a:tcPr/>
                </a:tc>
                <a:tc>
                  <a:txBody>
                    <a:bodyPr/>
                    <a:lstStyle/>
                    <a:p>
                      <a:r>
                        <a:rPr lang="en-US" sz="1600" b="1" dirty="0"/>
                        <a:t>Unclean demons cast into swine</a:t>
                      </a:r>
                    </a:p>
                  </a:txBody>
                  <a:tcPr/>
                </a:tc>
                <a:extLst>
                  <a:ext uri="{0D108BD9-81ED-4DB2-BD59-A6C34878D82A}">
                    <a16:rowId xmlns:a16="http://schemas.microsoft.com/office/drawing/2014/main" val="157347560"/>
                  </a:ext>
                </a:extLst>
              </a:tr>
              <a:tr h="621337">
                <a:tc>
                  <a:txBody>
                    <a:bodyPr/>
                    <a:lstStyle/>
                    <a:p>
                      <a:r>
                        <a:rPr lang="en-US" b="1" dirty="0"/>
                        <a:t>5:21-24, 35-43</a:t>
                      </a:r>
                    </a:p>
                  </a:txBody>
                  <a:tcPr/>
                </a:tc>
                <a:tc>
                  <a:txBody>
                    <a:bodyPr/>
                    <a:lstStyle/>
                    <a:p>
                      <a:r>
                        <a:rPr lang="en-US" b="1" dirty="0"/>
                        <a:t>9:18-19, 23-26</a:t>
                      </a:r>
                    </a:p>
                  </a:txBody>
                  <a:tcPr/>
                </a:tc>
                <a:tc>
                  <a:txBody>
                    <a:bodyPr/>
                    <a:lstStyle/>
                    <a:p>
                      <a:r>
                        <a:rPr lang="en-US" b="1" dirty="0"/>
                        <a:t>8:41-42, 49-56</a:t>
                      </a:r>
                    </a:p>
                  </a:txBody>
                  <a:tcPr/>
                </a:tc>
                <a:tc>
                  <a:txBody>
                    <a:bodyPr/>
                    <a:lstStyle/>
                    <a:p>
                      <a:endParaRPr lang="en-US" b="1" dirty="0"/>
                    </a:p>
                  </a:txBody>
                  <a:tcPr/>
                </a:tc>
                <a:tc>
                  <a:txBody>
                    <a:bodyPr/>
                    <a:lstStyle/>
                    <a:p>
                      <a:r>
                        <a:rPr lang="en-US" sz="1600" b="1" dirty="0"/>
                        <a:t>Daughter of Jairus is raised from the dead</a:t>
                      </a:r>
                    </a:p>
                  </a:txBody>
                  <a:tcPr/>
                </a:tc>
                <a:extLst>
                  <a:ext uri="{0D108BD9-81ED-4DB2-BD59-A6C34878D82A}">
                    <a16:rowId xmlns:a16="http://schemas.microsoft.com/office/drawing/2014/main" val="3069073932"/>
                  </a:ext>
                </a:extLst>
              </a:tr>
              <a:tr h="471337">
                <a:tc>
                  <a:txBody>
                    <a:bodyPr/>
                    <a:lstStyle/>
                    <a:p>
                      <a:r>
                        <a:rPr lang="en-US" b="1" dirty="0"/>
                        <a:t>5:25-34</a:t>
                      </a:r>
                    </a:p>
                  </a:txBody>
                  <a:tcPr/>
                </a:tc>
                <a:tc>
                  <a:txBody>
                    <a:bodyPr/>
                    <a:lstStyle/>
                    <a:p>
                      <a:r>
                        <a:rPr lang="en-US" b="1" dirty="0"/>
                        <a:t>9:20-22</a:t>
                      </a:r>
                    </a:p>
                  </a:txBody>
                  <a:tcPr/>
                </a:tc>
                <a:tc>
                  <a:txBody>
                    <a:bodyPr/>
                    <a:lstStyle/>
                    <a:p>
                      <a:r>
                        <a:rPr lang="en-US" b="1" dirty="0"/>
                        <a:t>8:43-48</a:t>
                      </a:r>
                    </a:p>
                  </a:txBody>
                  <a:tcPr/>
                </a:tc>
                <a:tc>
                  <a:txBody>
                    <a:bodyPr/>
                    <a:lstStyle/>
                    <a:p>
                      <a:endParaRPr lang="en-US" b="1" dirty="0"/>
                    </a:p>
                  </a:txBody>
                  <a:tcPr/>
                </a:tc>
                <a:tc>
                  <a:txBody>
                    <a:bodyPr/>
                    <a:lstStyle/>
                    <a:p>
                      <a:r>
                        <a:rPr lang="en-US" sz="1600" b="1" dirty="0"/>
                        <a:t>Woman with 12 years issue of blood healed</a:t>
                      </a:r>
                    </a:p>
                  </a:txBody>
                  <a:tcPr/>
                </a:tc>
                <a:extLst>
                  <a:ext uri="{0D108BD9-81ED-4DB2-BD59-A6C34878D82A}">
                    <a16:rowId xmlns:a16="http://schemas.microsoft.com/office/drawing/2014/main" val="1930883538"/>
                  </a:ext>
                </a:extLst>
              </a:tr>
              <a:tr h="148546">
                <a:tc>
                  <a:txBody>
                    <a:bodyPr/>
                    <a:lstStyle/>
                    <a:p>
                      <a:r>
                        <a:rPr lang="en-US" b="1" dirty="0"/>
                        <a:t>6:33-44</a:t>
                      </a:r>
                    </a:p>
                  </a:txBody>
                  <a:tcPr/>
                </a:tc>
                <a:tc>
                  <a:txBody>
                    <a:bodyPr/>
                    <a:lstStyle/>
                    <a:p>
                      <a:r>
                        <a:rPr lang="en-US" b="1" dirty="0"/>
                        <a:t>14:15-21</a:t>
                      </a:r>
                    </a:p>
                  </a:txBody>
                  <a:tcPr/>
                </a:tc>
                <a:tc>
                  <a:txBody>
                    <a:bodyPr/>
                    <a:lstStyle/>
                    <a:p>
                      <a:r>
                        <a:rPr lang="en-US" b="1" dirty="0"/>
                        <a:t>9:12-17</a:t>
                      </a:r>
                    </a:p>
                  </a:txBody>
                  <a:tcPr/>
                </a:tc>
                <a:tc>
                  <a:txBody>
                    <a:bodyPr/>
                    <a:lstStyle/>
                    <a:p>
                      <a:r>
                        <a:rPr lang="en-US" b="1" dirty="0"/>
                        <a:t>6:5-14</a:t>
                      </a:r>
                    </a:p>
                  </a:txBody>
                  <a:tcPr/>
                </a:tc>
                <a:tc>
                  <a:txBody>
                    <a:bodyPr/>
                    <a:lstStyle/>
                    <a:p>
                      <a:r>
                        <a:rPr lang="en-US" sz="1600" b="1" dirty="0"/>
                        <a:t>5000 men fed with five loaves and two fishes</a:t>
                      </a:r>
                    </a:p>
                  </a:txBody>
                  <a:tcPr/>
                </a:tc>
                <a:extLst>
                  <a:ext uri="{0D108BD9-81ED-4DB2-BD59-A6C34878D82A}">
                    <a16:rowId xmlns:a16="http://schemas.microsoft.com/office/drawing/2014/main" val="158786968"/>
                  </a:ext>
                </a:extLst>
              </a:tr>
              <a:tr h="591609">
                <a:tc>
                  <a:txBody>
                    <a:bodyPr/>
                    <a:lstStyle/>
                    <a:p>
                      <a:r>
                        <a:rPr lang="en-US" b="1" dirty="0"/>
                        <a:t>6:45-51</a:t>
                      </a:r>
                    </a:p>
                  </a:txBody>
                  <a:tcPr/>
                </a:tc>
                <a:tc>
                  <a:txBody>
                    <a:bodyPr/>
                    <a:lstStyle/>
                    <a:p>
                      <a:r>
                        <a:rPr lang="en-US" b="1" dirty="0"/>
                        <a:t>14:22-33</a:t>
                      </a:r>
                    </a:p>
                  </a:txBody>
                  <a:tcPr/>
                </a:tc>
                <a:tc>
                  <a:txBody>
                    <a:bodyPr/>
                    <a:lstStyle/>
                    <a:p>
                      <a:endParaRPr lang="en-US" b="1" dirty="0"/>
                    </a:p>
                  </a:txBody>
                  <a:tcPr/>
                </a:tc>
                <a:tc>
                  <a:txBody>
                    <a:bodyPr/>
                    <a:lstStyle/>
                    <a:p>
                      <a:r>
                        <a:rPr lang="en-US" b="1" dirty="0"/>
                        <a:t>6:16-21</a:t>
                      </a:r>
                    </a:p>
                  </a:txBody>
                  <a:tcPr/>
                </a:tc>
                <a:tc>
                  <a:txBody>
                    <a:bodyPr/>
                    <a:lstStyle/>
                    <a:p>
                      <a:r>
                        <a:rPr lang="en-US" sz="1600" b="1" dirty="0"/>
                        <a:t>Jesus walks on water</a:t>
                      </a:r>
                    </a:p>
                  </a:txBody>
                  <a:tcPr/>
                </a:tc>
                <a:extLst>
                  <a:ext uri="{0D108BD9-81ED-4DB2-BD59-A6C34878D82A}">
                    <a16:rowId xmlns:a16="http://schemas.microsoft.com/office/drawing/2014/main" val="1696507503"/>
                  </a:ext>
                </a:extLst>
              </a:tr>
            </a:tbl>
          </a:graphicData>
        </a:graphic>
      </p:graphicFrame>
      <p:sp>
        <p:nvSpPr>
          <p:cNvPr id="3" name="TextBox 2">
            <a:extLst>
              <a:ext uri="{FF2B5EF4-FFF2-40B4-BE49-F238E27FC236}">
                <a16:creationId xmlns:a16="http://schemas.microsoft.com/office/drawing/2014/main" id="{3D91814A-B68F-9742-9C40-4ABBB679AEF8}"/>
              </a:ext>
            </a:extLst>
          </p:cNvPr>
          <p:cNvSpPr txBox="1"/>
          <p:nvPr/>
        </p:nvSpPr>
        <p:spPr>
          <a:xfrm>
            <a:off x="1905000" y="0"/>
            <a:ext cx="5632439" cy="461665"/>
          </a:xfrm>
          <a:prstGeom prst="rect">
            <a:avLst/>
          </a:prstGeom>
          <a:noFill/>
        </p:spPr>
        <p:txBody>
          <a:bodyPr wrap="none" rtlCol="0">
            <a:spAutoFit/>
          </a:bodyPr>
          <a:lstStyle/>
          <a:p>
            <a:r>
              <a:rPr lang="en-US" sz="2400" b="1" dirty="0"/>
              <a:t>Miracles Jesus worked -  </a:t>
            </a:r>
            <a:r>
              <a:rPr lang="en-US" sz="2400" b="1" dirty="0">
                <a:solidFill>
                  <a:srgbClr val="FF0000"/>
                </a:solidFill>
              </a:rPr>
              <a:t>recorded in Mark</a:t>
            </a:r>
          </a:p>
        </p:txBody>
      </p:sp>
      <p:sp>
        <p:nvSpPr>
          <p:cNvPr id="5" name="Rectangle 4"/>
          <p:cNvSpPr/>
          <p:nvPr/>
        </p:nvSpPr>
        <p:spPr>
          <a:xfrm>
            <a:off x="-11875" y="461664"/>
            <a:ext cx="1045029" cy="624789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27036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1085188096"/>
              </p:ext>
            </p:extLst>
          </p:nvPr>
        </p:nvGraphicFramePr>
        <p:xfrm>
          <a:off x="0" y="0"/>
          <a:ext cx="9212267" cy="7065091"/>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613493">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tx2">
                        <a:lumMod val="20000"/>
                        <a:lumOff val="80000"/>
                      </a:schemeClr>
                    </a:solidFill>
                  </a:tcPr>
                </a:tc>
                <a:tc>
                  <a:txBody>
                    <a:bodyPr/>
                    <a:lstStyle/>
                    <a:p>
                      <a:r>
                        <a:rPr lang="en-US" sz="1300" b="1" dirty="0"/>
                        <a:t>Gen. 1-7</a:t>
                      </a:r>
                    </a:p>
                  </a:txBody>
                  <a:tcPr marL="68580" marR="68580" marT="34290" marB="34290">
                    <a:solidFill>
                      <a:schemeClr val="tx2">
                        <a:lumMod val="20000"/>
                        <a:lumOff val="80000"/>
                      </a:schemeClr>
                    </a:solidFill>
                  </a:tcPr>
                </a:tc>
                <a:tc>
                  <a:txBody>
                    <a:bodyPr/>
                    <a:lstStyle/>
                    <a:p>
                      <a:pPr algn="ctr"/>
                      <a:r>
                        <a:rPr lang="en-US" sz="1300" b="1" dirty="0"/>
                        <a:t>1656</a:t>
                      </a:r>
                    </a:p>
                  </a:txBody>
                  <a:tcPr marL="68580" marR="68580" marT="34290" marB="34290">
                    <a:solidFill>
                      <a:schemeClr val="tx2">
                        <a:lumMod val="20000"/>
                        <a:lumOff val="80000"/>
                      </a:schemeClr>
                    </a:solidFill>
                  </a:tcPr>
                </a:tc>
                <a:tc>
                  <a:txBody>
                    <a:bodyPr/>
                    <a:lstStyle/>
                    <a:p>
                      <a:r>
                        <a:rPr lang="en-US" sz="1300" b="1" dirty="0"/>
                        <a:t>Adam</a:t>
                      </a:r>
                    </a:p>
                  </a:txBody>
                  <a:tcPr marL="68580" marR="68580" marT="34290" marB="34290">
                    <a:solidFill>
                      <a:schemeClr val="tx2">
                        <a:lumMod val="20000"/>
                        <a:lumOff val="80000"/>
                      </a:schemeClr>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tx2">
                        <a:lumMod val="20000"/>
                        <a:lumOff val="80000"/>
                      </a:schemeClr>
                    </a:solidFill>
                  </a:tcPr>
                </a:tc>
                <a:tc>
                  <a:txBody>
                    <a:bodyPr/>
                    <a:lstStyle/>
                    <a:p>
                      <a:r>
                        <a:rPr lang="en-US" sz="1300" b="1" dirty="0"/>
                        <a:t>Gen. 8-!1</a:t>
                      </a:r>
                    </a:p>
                  </a:txBody>
                  <a:tcPr marL="68580" marR="68580" marT="34290" marB="34290">
                    <a:solidFill>
                      <a:schemeClr val="tx2">
                        <a:lumMod val="20000"/>
                        <a:lumOff val="80000"/>
                      </a:schemeClr>
                    </a:solidFill>
                  </a:tcPr>
                </a:tc>
                <a:tc>
                  <a:txBody>
                    <a:bodyPr/>
                    <a:lstStyle/>
                    <a:p>
                      <a:pPr algn="ctr"/>
                      <a:r>
                        <a:rPr lang="en-US" sz="1300" b="1" dirty="0"/>
                        <a:t>427</a:t>
                      </a:r>
                    </a:p>
                  </a:txBody>
                  <a:tcPr marL="68580" marR="68580" marT="34290" marB="34290">
                    <a:solidFill>
                      <a:schemeClr val="tx2">
                        <a:lumMod val="20000"/>
                        <a:lumOff val="80000"/>
                      </a:schemeClr>
                    </a:solidFill>
                  </a:tcPr>
                </a:tc>
                <a:tc>
                  <a:txBody>
                    <a:bodyPr/>
                    <a:lstStyle/>
                    <a:p>
                      <a:r>
                        <a:rPr lang="en-US" sz="1300" b="1" dirty="0"/>
                        <a:t>Noah</a:t>
                      </a:r>
                    </a:p>
                  </a:txBody>
                  <a:tcPr marL="68580" marR="68580" marT="34290" marB="34290">
                    <a:solidFill>
                      <a:schemeClr val="tx2">
                        <a:lumMod val="20000"/>
                        <a:lumOff val="80000"/>
                      </a:schemeClr>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tx2">
                        <a:lumMod val="20000"/>
                        <a:lumOff val="80000"/>
                      </a:schemeClr>
                    </a:solidFill>
                  </a:tcPr>
                </a:tc>
                <a:tc>
                  <a:txBody>
                    <a:bodyPr/>
                    <a:lstStyle/>
                    <a:p>
                      <a:r>
                        <a:rPr lang="en-US" sz="1300" b="1" dirty="0"/>
                        <a:t>Gen. 12-45</a:t>
                      </a:r>
                    </a:p>
                  </a:txBody>
                  <a:tcPr marL="68580" marR="68580" marT="34290" marB="34290">
                    <a:solidFill>
                      <a:schemeClr val="tx2">
                        <a:lumMod val="20000"/>
                        <a:lumOff val="80000"/>
                      </a:schemeClr>
                    </a:solidFill>
                  </a:tcPr>
                </a:tc>
                <a:tc>
                  <a:txBody>
                    <a:bodyPr/>
                    <a:lstStyle/>
                    <a:p>
                      <a:pPr algn="ctr"/>
                      <a:r>
                        <a:rPr lang="en-US" sz="1300" b="1" dirty="0"/>
                        <a:t>215</a:t>
                      </a:r>
                    </a:p>
                  </a:txBody>
                  <a:tcPr marL="68580" marR="68580" marT="34290" marB="34290">
                    <a:solidFill>
                      <a:schemeClr val="tx2">
                        <a:lumMod val="20000"/>
                        <a:lumOff val="80000"/>
                      </a:schemeClr>
                    </a:solidFill>
                  </a:tcPr>
                </a:tc>
                <a:tc>
                  <a:txBody>
                    <a:bodyPr/>
                    <a:lstStyle/>
                    <a:p>
                      <a:r>
                        <a:rPr lang="en-US" sz="1300" b="1" dirty="0"/>
                        <a:t>Abraham</a:t>
                      </a:r>
                    </a:p>
                  </a:txBody>
                  <a:tcPr marL="68580" marR="68580" marT="34290" marB="34290">
                    <a:solidFill>
                      <a:schemeClr val="tx2">
                        <a:lumMod val="20000"/>
                        <a:lumOff val="80000"/>
                      </a:schemeClr>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tx2">
                        <a:lumMod val="20000"/>
                        <a:lumOff val="80000"/>
                      </a:schemeClr>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tx2">
                        <a:lumMod val="20000"/>
                        <a:lumOff val="80000"/>
                      </a:schemeClr>
                    </a:solidFill>
                  </a:tcPr>
                </a:tc>
                <a:tc>
                  <a:txBody>
                    <a:bodyPr/>
                    <a:lstStyle/>
                    <a:p>
                      <a:pPr algn="ctr"/>
                      <a:r>
                        <a:rPr lang="en-US" sz="1300" b="1" dirty="0"/>
                        <a:t>215</a:t>
                      </a:r>
                    </a:p>
                  </a:txBody>
                  <a:tcPr marL="68580" marR="68580" marT="34290" marB="34290">
                    <a:solidFill>
                      <a:schemeClr val="tx2">
                        <a:lumMod val="20000"/>
                        <a:lumOff val="80000"/>
                      </a:schemeClr>
                    </a:solidFill>
                  </a:tcPr>
                </a:tc>
                <a:tc>
                  <a:txBody>
                    <a:bodyPr/>
                    <a:lstStyle/>
                    <a:p>
                      <a:r>
                        <a:rPr lang="en-US" sz="1300" b="1" dirty="0"/>
                        <a:t>Joseph</a:t>
                      </a:r>
                    </a:p>
                  </a:txBody>
                  <a:tcPr marL="68580" marR="68580" marT="34290" marB="34290">
                    <a:solidFill>
                      <a:schemeClr val="tx2">
                        <a:lumMod val="20000"/>
                        <a:lumOff val="80000"/>
                      </a:schemeClr>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400" b="1" dirty="0"/>
                        <a:t>From Exodus to crossing of the Jordan</a:t>
                      </a:r>
                    </a:p>
                  </a:txBody>
                  <a:tcPr marL="68580" marR="68580" marT="34290" marB="34290">
                    <a:solidFill>
                      <a:schemeClr val="tx2">
                        <a:lumMod val="20000"/>
                        <a:lumOff val="80000"/>
                      </a:schemeClr>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tx2">
                        <a:lumMod val="20000"/>
                        <a:lumOff val="80000"/>
                      </a:schemeClr>
                    </a:solidFill>
                  </a:tcPr>
                </a:tc>
                <a:tc>
                  <a:txBody>
                    <a:bodyPr/>
                    <a:lstStyle/>
                    <a:p>
                      <a:pPr algn="ctr"/>
                      <a:r>
                        <a:rPr lang="en-US" sz="1400" b="1" dirty="0"/>
                        <a:t>40</a:t>
                      </a:r>
                    </a:p>
                  </a:txBody>
                  <a:tcPr marL="68580" marR="68580" marT="34290" marB="34290">
                    <a:solidFill>
                      <a:schemeClr val="tx2">
                        <a:lumMod val="20000"/>
                        <a:lumOff val="80000"/>
                      </a:schemeClr>
                    </a:solidFill>
                  </a:tcPr>
                </a:tc>
                <a:tc>
                  <a:txBody>
                    <a:bodyPr/>
                    <a:lstStyle/>
                    <a:p>
                      <a:r>
                        <a:rPr lang="en-US" sz="1400" b="1" dirty="0"/>
                        <a:t>Moses</a:t>
                      </a:r>
                    </a:p>
                  </a:txBody>
                  <a:tcPr marL="68580" marR="68580" marT="34290" marB="34290">
                    <a:solidFill>
                      <a:schemeClr val="tx2">
                        <a:lumMod val="20000"/>
                        <a:lumOff val="80000"/>
                      </a:schemeClr>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tx2">
                        <a:lumMod val="20000"/>
                        <a:lumOff val="80000"/>
                      </a:schemeClr>
                    </a:solidFill>
                  </a:tcPr>
                </a:tc>
                <a:tc>
                  <a:txBody>
                    <a:bodyPr/>
                    <a:lstStyle/>
                    <a:p>
                      <a:r>
                        <a:rPr lang="en-US" sz="1300" b="1" dirty="0"/>
                        <a:t>Josh. 1-24</a:t>
                      </a:r>
                    </a:p>
                  </a:txBody>
                  <a:tcPr marL="68580" marR="68580" marT="34290" marB="34290">
                    <a:solidFill>
                      <a:schemeClr val="tx2">
                        <a:lumMod val="20000"/>
                        <a:lumOff val="80000"/>
                      </a:schemeClr>
                    </a:solidFill>
                  </a:tcPr>
                </a:tc>
                <a:tc>
                  <a:txBody>
                    <a:bodyPr/>
                    <a:lstStyle/>
                    <a:p>
                      <a:pPr algn="ctr"/>
                      <a:r>
                        <a:rPr lang="en-US" sz="1300" b="1" dirty="0"/>
                        <a:t>51</a:t>
                      </a:r>
                    </a:p>
                  </a:txBody>
                  <a:tcPr marL="68580" marR="68580" marT="34290" marB="34290">
                    <a:solidFill>
                      <a:schemeClr val="tx2">
                        <a:lumMod val="20000"/>
                        <a:lumOff val="80000"/>
                      </a:schemeClr>
                    </a:solidFill>
                  </a:tcPr>
                </a:tc>
                <a:tc>
                  <a:txBody>
                    <a:bodyPr/>
                    <a:lstStyle/>
                    <a:p>
                      <a:r>
                        <a:rPr lang="en-US" sz="1300" b="1" dirty="0"/>
                        <a:t>Joshua</a:t>
                      </a:r>
                    </a:p>
                  </a:txBody>
                  <a:tcPr marL="68580" marR="68580" marT="34290" marB="34290">
                    <a:solidFill>
                      <a:schemeClr val="tx2">
                        <a:lumMod val="20000"/>
                        <a:lumOff val="80000"/>
                      </a:schemeClr>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Joshua to King Saul</a:t>
                      </a:r>
                    </a:p>
                  </a:txBody>
                  <a:tcPr marL="68580" marR="68580" marT="34290" marB="34290">
                    <a:solidFill>
                      <a:schemeClr val="tx2">
                        <a:lumMod val="20000"/>
                        <a:lumOff val="80000"/>
                      </a:schemeClr>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tx2">
                        <a:lumMod val="20000"/>
                        <a:lumOff val="80000"/>
                      </a:schemeClr>
                    </a:solidFill>
                  </a:tcPr>
                </a:tc>
                <a:tc>
                  <a:txBody>
                    <a:bodyPr/>
                    <a:lstStyle/>
                    <a:p>
                      <a:pPr algn="ctr"/>
                      <a:r>
                        <a:rPr lang="en-US" sz="1300" b="1" dirty="0"/>
                        <a:t>305</a:t>
                      </a:r>
                    </a:p>
                  </a:txBody>
                  <a:tcPr marL="68580" marR="68580" marT="34290" marB="34290">
                    <a:solidFill>
                      <a:schemeClr val="tx2">
                        <a:lumMod val="20000"/>
                        <a:lumOff val="80000"/>
                      </a:schemeClr>
                    </a:solidFill>
                  </a:tcPr>
                </a:tc>
                <a:tc>
                  <a:txBody>
                    <a:bodyPr/>
                    <a:lstStyle/>
                    <a:p>
                      <a:r>
                        <a:rPr lang="en-US" sz="1300" b="1" dirty="0"/>
                        <a:t>Samuel</a:t>
                      </a:r>
                    </a:p>
                  </a:txBody>
                  <a:tcPr marL="68580" marR="68580" marT="34290" marB="34290">
                    <a:solidFill>
                      <a:schemeClr val="tx2">
                        <a:lumMod val="20000"/>
                        <a:lumOff val="80000"/>
                      </a:schemeClr>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tx2">
                        <a:lumMod val="20000"/>
                        <a:lumOff val="80000"/>
                      </a:schemeClr>
                    </a:solidFill>
                  </a:tcPr>
                </a:tc>
                <a:tc>
                  <a:txBody>
                    <a:bodyPr/>
                    <a:lstStyle/>
                    <a:p>
                      <a:r>
                        <a:rPr lang="en-US" sz="1300" b="1" dirty="0"/>
                        <a:t>1 Sa. 9-1 Ki. 11; 1 Chr. 10, 2 Chr. 9</a:t>
                      </a:r>
                    </a:p>
                  </a:txBody>
                  <a:tcPr marL="68580" marR="68580" marT="34290" marB="34290">
                    <a:solidFill>
                      <a:schemeClr val="tx2">
                        <a:lumMod val="20000"/>
                        <a:lumOff val="80000"/>
                      </a:schemeClr>
                    </a:solidFill>
                  </a:tcPr>
                </a:tc>
                <a:tc>
                  <a:txBody>
                    <a:bodyPr/>
                    <a:lstStyle/>
                    <a:p>
                      <a:pPr algn="ctr"/>
                      <a:r>
                        <a:rPr lang="en-US" sz="1300" b="1" dirty="0"/>
                        <a:t>120</a:t>
                      </a:r>
                    </a:p>
                  </a:txBody>
                  <a:tcPr marL="68580" marR="68580" marT="34290" marB="34290">
                    <a:solidFill>
                      <a:schemeClr val="tx2">
                        <a:lumMod val="20000"/>
                        <a:lumOff val="80000"/>
                      </a:schemeClr>
                    </a:solidFill>
                  </a:tcPr>
                </a:tc>
                <a:tc>
                  <a:txBody>
                    <a:bodyPr/>
                    <a:lstStyle/>
                    <a:p>
                      <a:r>
                        <a:rPr lang="en-US" sz="1300" b="1" dirty="0"/>
                        <a:t>David</a:t>
                      </a:r>
                    </a:p>
                  </a:txBody>
                  <a:tcPr marL="68580" marR="68580" marT="34290" marB="34290">
                    <a:solidFill>
                      <a:schemeClr val="tx2">
                        <a:lumMod val="20000"/>
                        <a:lumOff val="80000"/>
                      </a:schemeClr>
                    </a:solidFill>
                  </a:tcPr>
                </a:tc>
                <a:extLst>
                  <a:ext uri="{0D108BD9-81ED-4DB2-BD59-A6C34878D82A}">
                    <a16:rowId xmlns:a16="http://schemas.microsoft.com/office/drawing/2014/main" val="10008"/>
                  </a:ext>
                </a:extLst>
              </a:tr>
              <a:tr h="38100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tx2">
                        <a:lumMod val="20000"/>
                        <a:lumOff val="80000"/>
                      </a:schemeClr>
                    </a:solidFill>
                  </a:tcPr>
                </a:tc>
                <a:tc>
                  <a:txBody>
                    <a:bodyPr/>
                    <a:lstStyle/>
                    <a:p>
                      <a:r>
                        <a:rPr lang="en-US" sz="1300" b="1" dirty="0"/>
                        <a:t>1 Ki. 12-2 Ki. 20; 2 Chr. 10-32</a:t>
                      </a:r>
                    </a:p>
                  </a:txBody>
                  <a:tcPr marL="68580" marR="68580" marT="34290" marB="34290">
                    <a:solidFill>
                      <a:schemeClr val="tx2">
                        <a:lumMod val="20000"/>
                        <a:lumOff val="80000"/>
                      </a:schemeClr>
                    </a:solidFill>
                  </a:tcPr>
                </a:tc>
                <a:tc>
                  <a:txBody>
                    <a:bodyPr/>
                    <a:lstStyle/>
                    <a:p>
                      <a:pPr algn="ctr"/>
                      <a:r>
                        <a:rPr lang="en-US" sz="1300" b="1" dirty="0"/>
                        <a:t>253</a:t>
                      </a:r>
                    </a:p>
                  </a:txBody>
                  <a:tcPr marL="68580" marR="68580" marT="34290" marB="34290">
                    <a:solidFill>
                      <a:schemeClr val="tx2">
                        <a:lumMod val="20000"/>
                        <a:lumOff val="80000"/>
                      </a:schemeClr>
                    </a:solidFill>
                  </a:tcPr>
                </a:tc>
                <a:tc>
                  <a:txBody>
                    <a:bodyPr/>
                    <a:lstStyle/>
                    <a:p>
                      <a:r>
                        <a:rPr lang="en-US" sz="1300" b="1" dirty="0"/>
                        <a:t>Elijah</a:t>
                      </a:r>
                    </a:p>
                  </a:txBody>
                  <a:tcPr marL="68580" marR="68580" marT="34290" marB="34290">
                    <a:solidFill>
                      <a:schemeClr val="tx2">
                        <a:lumMod val="20000"/>
                        <a:lumOff val="80000"/>
                      </a:schemeClr>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tx2">
                        <a:lumMod val="20000"/>
                        <a:lumOff val="80000"/>
                      </a:schemeClr>
                    </a:solidFill>
                  </a:tcPr>
                </a:tc>
                <a:tc>
                  <a:txBody>
                    <a:bodyPr/>
                    <a:lstStyle/>
                    <a:p>
                      <a:r>
                        <a:rPr lang="en-US" sz="1300" b="1" dirty="0"/>
                        <a:t>2 Ki. 21-25; 2 Chr. 10-32</a:t>
                      </a:r>
                    </a:p>
                  </a:txBody>
                  <a:tcPr marL="68580" marR="68580" marT="34290" marB="34290">
                    <a:solidFill>
                      <a:schemeClr val="tx2">
                        <a:lumMod val="20000"/>
                        <a:lumOff val="80000"/>
                      </a:schemeClr>
                    </a:solidFill>
                  </a:tcPr>
                </a:tc>
                <a:tc>
                  <a:txBody>
                    <a:bodyPr/>
                    <a:lstStyle/>
                    <a:p>
                      <a:pPr algn="ctr"/>
                      <a:r>
                        <a:rPr lang="en-US" sz="1300" b="1" dirty="0"/>
                        <a:t>125</a:t>
                      </a:r>
                    </a:p>
                  </a:txBody>
                  <a:tcPr marL="68580" marR="68580" marT="34290" marB="34290">
                    <a:solidFill>
                      <a:schemeClr val="tx2">
                        <a:lumMod val="20000"/>
                        <a:lumOff val="80000"/>
                      </a:schemeClr>
                    </a:solidFill>
                  </a:tcPr>
                </a:tc>
                <a:tc>
                  <a:txBody>
                    <a:bodyPr/>
                    <a:lstStyle/>
                    <a:p>
                      <a:r>
                        <a:rPr lang="en-US" sz="1300" b="1" dirty="0"/>
                        <a:t>Josiah</a:t>
                      </a:r>
                    </a:p>
                  </a:txBody>
                  <a:tcPr marL="68580" marR="68580" marT="34290" marB="34290">
                    <a:solidFill>
                      <a:schemeClr val="tx2">
                        <a:lumMod val="20000"/>
                        <a:lumOff val="80000"/>
                      </a:schemeClr>
                    </a:solidFill>
                  </a:tcPr>
                </a:tc>
                <a:extLst>
                  <a:ext uri="{0D108BD9-81ED-4DB2-BD59-A6C34878D82A}">
                    <a16:rowId xmlns:a16="http://schemas.microsoft.com/office/drawing/2014/main" val="10010"/>
                  </a:ext>
                </a:extLst>
              </a:tr>
              <a:tr h="407011">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tx2">
                        <a:lumMod val="20000"/>
                        <a:lumOff val="80000"/>
                      </a:schemeClr>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tx2">
                        <a:lumMod val="20000"/>
                        <a:lumOff val="80000"/>
                      </a:schemeClr>
                    </a:solidFill>
                  </a:tcPr>
                </a:tc>
                <a:tc>
                  <a:txBody>
                    <a:bodyPr/>
                    <a:lstStyle/>
                    <a:p>
                      <a:pPr algn="ctr"/>
                      <a:r>
                        <a:rPr lang="en-US" sz="1300" b="1" dirty="0"/>
                        <a:t>70</a:t>
                      </a:r>
                    </a:p>
                  </a:txBody>
                  <a:tcPr marL="68580" marR="68580" marT="34290" marB="34290">
                    <a:solidFill>
                      <a:schemeClr val="tx2">
                        <a:lumMod val="20000"/>
                        <a:lumOff val="80000"/>
                      </a:schemeClr>
                    </a:solidFill>
                  </a:tcPr>
                </a:tc>
                <a:tc>
                  <a:txBody>
                    <a:bodyPr/>
                    <a:lstStyle/>
                    <a:p>
                      <a:r>
                        <a:rPr lang="en-US" sz="1300" b="1" dirty="0"/>
                        <a:t>Daniel, Ezekiel</a:t>
                      </a:r>
                    </a:p>
                  </a:txBody>
                  <a:tcPr marL="68580" marR="68580" marT="34290" marB="34290">
                    <a:solidFill>
                      <a:schemeClr val="tx2">
                        <a:lumMod val="20000"/>
                        <a:lumOff val="80000"/>
                      </a:schemeClr>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tx2">
                        <a:lumMod val="20000"/>
                        <a:lumOff val="80000"/>
                      </a:schemeClr>
                    </a:solidFill>
                  </a:tcPr>
                </a:tc>
                <a:tc>
                  <a:txBody>
                    <a:bodyPr/>
                    <a:lstStyle/>
                    <a:p>
                      <a:r>
                        <a:rPr lang="en-US" sz="1300" b="1" dirty="0"/>
                        <a:t>Ezra, Nehemiah</a:t>
                      </a:r>
                    </a:p>
                  </a:txBody>
                  <a:tcPr marL="68580" marR="68580" marT="34290" marB="34290">
                    <a:solidFill>
                      <a:schemeClr val="tx2">
                        <a:lumMod val="20000"/>
                        <a:lumOff val="80000"/>
                      </a:schemeClr>
                    </a:solidFill>
                  </a:tcPr>
                </a:tc>
                <a:tc>
                  <a:txBody>
                    <a:bodyPr/>
                    <a:lstStyle/>
                    <a:p>
                      <a:pPr algn="ctr"/>
                      <a:r>
                        <a:rPr lang="en-US" sz="1300" b="1" dirty="0"/>
                        <a:t>92</a:t>
                      </a:r>
                    </a:p>
                  </a:txBody>
                  <a:tcPr marL="68580" marR="68580" marT="34290" marB="34290">
                    <a:solidFill>
                      <a:schemeClr val="tx2">
                        <a:lumMod val="20000"/>
                        <a:lumOff val="80000"/>
                      </a:schemeClr>
                    </a:solidFill>
                  </a:tcPr>
                </a:tc>
                <a:tc>
                  <a:txBody>
                    <a:bodyPr/>
                    <a:lstStyle/>
                    <a:p>
                      <a:r>
                        <a:rPr lang="en-US" sz="1300" b="1" dirty="0"/>
                        <a:t>Ezra</a:t>
                      </a:r>
                    </a:p>
                  </a:txBody>
                  <a:tcPr marL="68580" marR="68580" marT="34290" marB="34290">
                    <a:solidFill>
                      <a:schemeClr val="tx2">
                        <a:lumMod val="20000"/>
                        <a:lumOff val="80000"/>
                      </a:schemeClr>
                    </a:solidFill>
                  </a:tcPr>
                </a:tc>
                <a:extLst>
                  <a:ext uri="{0D108BD9-81ED-4DB2-BD59-A6C34878D82A}">
                    <a16:rowId xmlns:a16="http://schemas.microsoft.com/office/drawing/2014/main" val="10012"/>
                  </a:ext>
                </a:extLst>
              </a:tr>
              <a:tr h="576901">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tx2">
                        <a:lumMod val="20000"/>
                        <a:lumOff val="80000"/>
                      </a:schemeClr>
                    </a:solidFill>
                  </a:tcPr>
                </a:tc>
                <a:tc>
                  <a:txBody>
                    <a:bodyPr/>
                    <a:lstStyle/>
                    <a:p>
                      <a:r>
                        <a:rPr lang="en-US" sz="1300" b="1" dirty="0"/>
                        <a:t>None</a:t>
                      </a:r>
                    </a:p>
                  </a:txBody>
                  <a:tcPr marL="68580" marR="68580" marT="34290" marB="34290">
                    <a:solidFill>
                      <a:schemeClr val="tx2">
                        <a:lumMod val="20000"/>
                        <a:lumOff val="80000"/>
                      </a:schemeClr>
                    </a:solidFill>
                  </a:tcPr>
                </a:tc>
                <a:tc>
                  <a:txBody>
                    <a:bodyPr/>
                    <a:lstStyle/>
                    <a:p>
                      <a:pPr algn="ctr"/>
                      <a:r>
                        <a:rPr lang="en-US" sz="1300" b="1" dirty="0"/>
                        <a:t>400</a:t>
                      </a:r>
                    </a:p>
                  </a:txBody>
                  <a:tcPr marL="68580" marR="68580" marT="34290" marB="34290">
                    <a:solidFill>
                      <a:schemeClr val="tx2">
                        <a:lumMod val="20000"/>
                        <a:lumOff val="80000"/>
                      </a:schemeClr>
                    </a:solidFill>
                  </a:tcPr>
                </a:tc>
                <a:tc>
                  <a:txBody>
                    <a:bodyPr/>
                    <a:lstStyle/>
                    <a:p>
                      <a:r>
                        <a:rPr lang="en-US" sz="1300" b="1" dirty="0"/>
                        <a:t>Judas Maccabee</a:t>
                      </a:r>
                    </a:p>
                  </a:txBody>
                  <a:tcPr marL="68580" marR="68580" marT="34290" marB="34290">
                    <a:solidFill>
                      <a:schemeClr val="tx2">
                        <a:lumMod val="20000"/>
                        <a:lumOff val="80000"/>
                      </a:schemeClr>
                    </a:solidFill>
                  </a:tcPr>
                </a:tc>
                <a:extLst>
                  <a:ext uri="{0D108BD9-81ED-4DB2-BD59-A6C34878D82A}">
                    <a16:rowId xmlns:a16="http://schemas.microsoft.com/office/drawing/2014/main" val="10013"/>
                  </a:ext>
                </a:extLst>
              </a:tr>
              <a:tr h="363673">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birth of Jesus to ascension</a:t>
                      </a:r>
                    </a:p>
                  </a:txBody>
                  <a:tcPr marL="68580" marR="68580" marT="34290" marB="34290">
                    <a:solidFill>
                      <a:srgbClr val="FFFF00"/>
                    </a:solidFill>
                  </a:tcPr>
                </a:tc>
                <a:tc>
                  <a:txBody>
                    <a:bodyPr/>
                    <a:lstStyle/>
                    <a:p>
                      <a:r>
                        <a:rPr lang="en-US" sz="1300" b="1" dirty="0"/>
                        <a:t>Mt-John 21; Acts 1</a:t>
                      </a:r>
                    </a:p>
                  </a:txBody>
                  <a:tcPr marL="68580" marR="68580" marT="34290" marB="34290">
                    <a:solidFill>
                      <a:srgbClr val="FFFF00"/>
                    </a:solidFill>
                  </a:tcPr>
                </a:tc>
                <a:tc>
                  <a:txBody>
                    <a:bodyPr/>
                    <a:lstStyle/>
                    <a:p>
                      <a:pPr algn="ctr"/>
                      <a:r>
                        <a:rPr lang="en-US" sz="1300" b="1" dirty="0"/>
                        <a:t>34</a:t>
                      </a:r>
                    </a:p>
                  </a:txBody>
                  <a:tcPr marL="68580" marR="68580" marT="34290" marB="34290">
                    <a:solidFill>
                      <a:srgbClr val="FFFF00"/>
                    </a:solidFill>
                  </a:tcPr>
                </a:tc>
                <a:tc>
                  <a:txBody>
                    <a:bodyPr/>
                    <a:lstStyle/>
                    <a:p>
                      <a:r>
                        <a:rPr lang="en-US" sz="1300" b="1" dirty="0"/>
                        <a:t>Jesus</a:t>
                      </a:r>
                    </a:p>
                  </a:txBody>
                  <a:tcPr marL="68580" marR="68580" marT="34290" marB="34290">
                    <a:solidFill>
                      <a:srgbClr val="FFFF00"/>
                    </a:solidFill>
                  </a:tcPr>
                </a:tc>
                <a:extLst>
                  <a:ext uri="{0D108BD9-81ED-4DB2-BD59-A6C34878D82A}">
                    <a16:rowId xmlns:a16="http://schemas.microsoft.com/office/drawing/2014/main" val="10014"/>
                  </a:ext>
                </a:extLst>
              </a:tr>
              <a:tr h="498817">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ascension to death of Paul (96 AD approx.)</a:t>
                      </a:r>
                    </a:p>
                  </a:txBody>
                  <a:tcPr marL="68580" marR="68580" marT="34290" marB="34290">
                    <a:solidFill>
                      <a:schemeClr val="tx2">
                        <a:lumMod val="20000"/>
                        <a:lumOff val="80000"/>
                      </a:schemeClr>
                    </a:solidFill>
                  </a:tcPr>
                </a:tc>
                <a:tc>
                  <a:txBody>
                    <a:bodyPr/>
                    <a:lstStyle/>
                    <a:p>
                      <a:r>
                        <a:rPr lang="en-US" sz="1300" b="1" dirty="0"/>
                        <a:t>Acts 2-Revelation</a:t>
                      </a:r>
                    </a:p>
                  </a:txBody>
                  <a:tcPr marL="68580" marR="68580" marT="34290" marB="34290">
                    <a:solidFill>
                      <a:schemeClr val="tx2">
                        <a:lumMod val="20000"/>
                        <a:lumOff val="80000"/>
                      </a:schemeClr>
                    </a:solidFill>
                  </a:tcPr>
                </a:tc>
                <a:tc>
                  <a:txBody>
                    <a:bodyPr/>
                    <a:lstStyle/>
                    <a:p>
                      <a:pPr algn="ctr"/>
                      <a:r>
                        <a:rPr lang="en-US" sz="1300" b="1" dirty="0"/>
                        <a:t>70</a:t>
                      </a:r>
                    </a:p>
                  </a:txBody>
                  <a:tcPr marL="68580" marR="68580" marT="34290" marB="34290">
                    <a:solidFill>
                      <a:schemeClr val="tx2">
                        <a:lumMod val="20000"/>
                        <a:lumOff val="80000"/>
                      </a:schemeClr>
                    </a:solidFill>
                  </a:tcPr>
                </a:tc>
                <a:tc>
                  <a:txBody>
                    <a:bodyPr/>
                    <a:lstStyle/>
                    <a:p>
                      <a:r>
                        <a:rPr lang="en-US" sz="1300" b="1" dirty="0"/>
                        <a:t>Paul</a:t>
                      </a:r>
                    </a:p>
                  </a:txBody>
                  <a:tcPr marL="68580" marR="68580" marT="34290" marB="34290">
                    <a:solidFill>
                      <a:schemeClr val="tx2">
                        <a:lumMod val="20000"/>
                        <a:lumOff val="80000"/>
                      </a:scheme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236836E5-D717-E549-8DE0-1EBE677A4E87}"/>
              </a:ext>
            </a:extLst>
          </p:cNvPr>
          <p:cNvGraphicFramePr>
            <a:graphicFrameLocks noGrp="1"/>
          </p:cNvGraphicFramePr>
          <p:nvPr>
            <p:extLst>
              <p:ext uri="{D42A27DB-BD31-4B8C-83A1-F6EECF244321}">
                <p14:modId xmlns:p14="http://schemas.microsoft.com/office/powerpoint/2010/main" val="4140657116"/>
              </p:ext>
            </p:extLst>
          </p:nvPr>
        </p:nvGraphicFramePr>
        <p:xfrm>
          <a:off x="0" y="455740"/>
          <a:ext cx="9144000" cy="6115004"/>
        </p:xfrm>
        <a:graphic>
          <a:graphicData uri="http://schemas.openxmlformats.org/drawingml/2006/table">
            <a:tbl>
              <a:tblPr firstRow="1" bandRow="1">
                <a:tableStyleId>{073A0DAA-6AF3-43AB-8588-CEC1D06C72B9}</a:tableStyleId>
              </a:tblPr>
              <a:tblGrid>
                <a:gridCol w="1143000">
                  <a:extLst>
                    <a:ext uri="{9D8B030D-6E8A-4147-A177-3AD203B41FA5}">
                      <a16:colId xmlns:a16="http://schemas.microsoft.com/office/drawing/2014/main" val="3075390325"/>
                    </a:ext>
                  </a:extLst>
                </a:gridCol>
                <a:gridCol w="1447800">
                  <a:extLst>
                    <a:ext uri="{9D8B030D-6E8A-4147-A177-3AD203B41FA5}">
                      <a16:colId xmlns:a16="http://schemas.microsoft.com/office/drawing/2014/main" val="215388026"/>
                    </a:ext>
                  </a:extLst>
                </a:gridCol>
                <a:gridCol w="1219200">
                  <a:extLst>
                    <a:ext uri="{9D8B030D-6E8A-4147-A177-3AD203B41FA5}">
                      <a16:colId xmlns:a16="http://schemas.microsoft.com/office/drawing/2014/main" val="620246343"/>
                    </a:ext>
                  </a:extLst>
                </a:gridCol>
                <a:gridCol w="990600">
                  <a:extLst>
                    <a:ext uri="{9D8B030D-6E8A-4147-A177-3AD203B41FA5}">
                      <a16:colId xmlns:a16="http://schemas.microsoft.com/office/drawing/2014/main" val="2840844903"/>
                    </a:ext>
                  </a:extLst>
                </a:gridCol>
                <a:gridCol w="4343400">
                  <a:extLst>
                    <a:ext uri="{9D8B030D-6E8A-4147-A177-3AD203B41FA5}">
                      <a16:colId xmlns:a16="http://schemas.microsoft.com/office/drawing/2014/main" val="2747562196"/>
                    </a:ext>
                  </a:extLst>
                </a:gridCol>
              </a:tblGrid>
              <a:tr h="462681">
                <a:tc>
                  <a:txBody>
                    <a:bodyPr/>
                    <a:lstStyle/>
                    <a:p>
                      <a:pPr algn="ctr"/>
                      <a:r>
                        <a:rPr lang="en-US" sz="2400" dirty="0"/>
                        <a:t>Mark </a:t>
                      </a:r>
                    </a:p>
                  </a:txBody>
                  <a:tcPr/>
                </a:tc>
                <a:tc>
                  <a:txBody>
                    <a:bodyPr/>
                    <a:lstStyle/>
                    <a:p>
                      <a:pPr algn="ctr"/>
                      <a:r>
                        <a:rPr lang="en-US" sz="2400" dirty="0"/>
                        <a:t>Matthew</a:t>
                      </a:r>
                    </a:p>
                  </a:txBody>
                  <a:tcPr/>
                </a:tc>
                <a:tc>
                  <a:txBody>
                    <a:bodyPr/>
                    <a:lstStyle/>
                    <a:p>
                      <a:pPr algn="ctr"/>
                      <a:r>
                        <a:rPr lang="en-US" sz="2400" dirty="0"/>
                        <a:t>Luke</a:t>
                      </a:r>
                    </a:p>
                  </a:txBody>
                  <a:tcPr/>
                </a:tc>
                <a:tc>
                  <a:txBody>
                    <a:bodyPr/>
                    <a:lstStyle/>
                    <a:p>
                      <a:pPr algn="ctr"/>
                      <a:r>
                        <a:rPr lang="en-US" sz="2400" dirty="0"/>
                        <a:t>John</a:t>
                      </a:r>
                    </a:p>
                  </a:txBody>
                  <a:tcPr/>
                </a:tc>
                <a:tc>
                  <a:txBody>
                    <a:bodyPr/>
                    <a:lstStyle/>
                    <a:p>
                      <a:pPr algn="ctr"/>
                      <a:r>
                        <a:rPr lang="en-US" sz="2400" dirty="0"/>
                        <a:t>Description</a:t>
                      </a:r>
                    </a:p>
                  </a:txBody>
                  <a:tcPr/>
                </a:tc>
                <a:extLst>
                  <a:ext uri="{0D108BD9-81ED-4DB2-BD59-A6C34878D82A}">
                    <a16:rowId xmlns:a16="http://schemas.microsoft.com/office/drawing/2014/main" val="3175029421"/>
                  </a:ext>
                </a:extLst>
              </a:tr>
              <a:tr h="476988">
                <a:tc>
                  <a:txBody>
                    <a:bodyPr/>
                    <a:lstStyle/>
                    <a:p>
                      <a:r>
                        <a:rPr lang="en-US" b="1" dirty="0"/>
                        <a:t>7:24-30</a:t>
                      </a:r>
                    </a:p>
                  </a:txBody>
                  <a:tcPr/>
                </a:tc>
                <a:tc>
                  <a:txBody>
                    <a:bodyPr/>
                    <a:lstStyle/>
                    <a:p>
                      <a:r>
                        <a:rPr lang="en-US" b="1" dirty="0"/>
                        <a:t>15:22-28</a:t>
                      </a:r>
                    </a:p>
                  </a:txBody>
                  <a:tcPr/>
                </a:tc>
                <a:tc>
                  <a:txBody>
                    <a:bodyPr/>
                    <a:lstStyle/>
                    <a:p>
                      <a:endParaRPr lang="en-US" b="1" dirty="0"/>
                    </a:p>
                  </a:txBody>
                  <a:tcPr/>
                </a:tc>
                <a:tc>
                  <a:txBody>
                    <a:bodyPr/>
                    <a:lstStyle/>
                    <a:p>
                      <a:endParaRPr lang="en-US" b="1" dirty="0"/>
                    </a:p>
                  </a:txBody>
                  <a:tcPr/>
                </a:tc>
                <a:tc>
                  <a:txBody>
                    <a:bodyPr/>
                    <a:lstStyle/>
                    <a:p>
                      <a:r>
                        <a:rPr lang="en-US" sz="1600" b="1" dirty="0"/>
                        <a:t>Daughter of  Syro-Phoenician cured of demon</a:t>
                      </a:r>
                    </a:p>
                  </a:txBody>
                  <a:tcPr/>
                </a:tc>
                <a:extLst>
                  <a:ext uri="{0D108BD9-81ED-4DB2-BD59-A6C34878D82A}">
                    <a16:rowId xmlns:a16="http://schemas.microsoft.com/office/drawing/2014/main" val="3348584714"/>
                  </a:ext>
                </a:extLst>
              </a:tr>
              <a:tr h="476988">
                <a:tc>
                  <a:txBody>
                    <a:bodyPr/>
                    <a:lstStyle/>
                    <a:p>
                      <a:r>
                        <a:rPr lang="en-US" b="1" dirty="0"/>
                        <a:t>7:31-37</a:t>
                      </a:r>
                    </a:p>
                  </a:txBody>
                  <a:tcPr/>
                </a:tc>
                <a:tc>
                  <a:txBody>
                    <a:bodyPr/>
                    <a:lstStyle/>
                    <a:p>
                      <a:endParaRPr lang="en-US" b="1" dirty="0"/>
                    </a:p>
                  </a:txBody>
                  <a:tcPr/>
                </a:tc>
                <a:tc>
                  <a:txBody>
                    <a:bodyPr/>
                    <a:lstStyle/>
                    <a:p>
                      <a:endParaRPr lang="en-US" b="1" dirty="0"/>
                    </a:p>
                  </a:txBody>
                  <a:tcPr/>
                </a:tc>
                <a:tc>
                  <a:txBody>
                    <a:bodyPr/>
                    <a:lstStyle/>
                    <a:p>
                      <a:endParaRPr lang="en-US" b="1" dirty="0"/>
                    </a:p>
                  </a:txBody>
                  <a:tcPr/>
                </a:tc>
                <a:tc>
                  <a:txBody>
                    <a:bodyPr/>
                    <a:lstStyle/>
                    <a:p>
                      <a:r>
                        <a:rPr lang="en-US" sz="1600" b="1" dirty="0"/>
                        <a:t>Deaf man is cured</a:t>
                      </a:r>
                    </a:p>
                  </a:txBody>
                  <a:tcPr/>
                </a:tc>
                <a:extLst>
                  <a:ext uri="{0D108BD9-81ED-4DB2-BD59-A6C34878D82A}">
                    <a16:rowId xmlns:a16="http://schemas.microsoft.com/office/drawing/2014/main" val="483802010"/>
                  </a:ext>
                </a:extLst>
              </a:tr>
              <a:tr h="476988">
                <a:tc>
                  <a:txBody>
                    <a:bodyPr/>
                    <a:lstStyle/>
                    <a:p>
                      <a:r>
                        <a:rPr lang="en-US" b="1" dirty="0"/>
                        <a:t>8:1-9</a:t>
                      </a:r>
                    </a:p>
                  </a:txBody>
                  <a:tcPr/>
                </a:tc>
                <a:tc>
                  <a:txBody>
                    <a:bodyPr/>
                    <a:lstStyle/>
                    <a:p>
                      <a:r>
                        <a:rPr lang="en-US" b="1" dirty="0"/>
                        <a:t>15:32-39</a:t>
                      </a:r>
                    </a:p>
                  </a:txBody>
                  <a:tcPr/>
                </a:tc>
                <a:tc>
                  <a:txBody>
                    <a:bodyPr/>
                    <a:lstStyle/>
                    <a:p>
                      <a:endParaRPr lang="en-US" b="1" dirty="0"/>
                    </a:p>
                  </a:txBody>
                  <a:tcPr/>
                </a:tc>
                <a:tc>
                  <a:txBody>
                    <a:bodyPr/>
                    <a:lstStyle/>
                    <a:p>
                      <a:endParaRPr lang="en-US" b="1" dirty="0"/>
                    </a:p>
                  </a:txBody>
                  <a:tcPr/>
                </a:tc>
                <a:tc>
                  <a:txBody>
                    <a:bodyPr/>
                    <a:lstStyle/>
                    <a:p>
                      <a:r>
                        <a:rPr lang="en-US" sz="1600" b="1" dirty="0"/>
                        <a:t>4000 fed with seven loaves and a few fish</a:t>
                      </a:r>
                    </a:p>
                  </a:txBody>
                  <a:tcPr/>
                </a:tc>
                <a:extLst>
                  <a:ext uri="{0D108BD9-81ED-4DB2-BD59-A6C34878D82A}">
                    <a16:rowId xmlns:a16="http://schemas.microsoft.com/office/drawing/2014/main" val="3697463963"/>
                  </a:ext>
                </a:extLst>
              </a:tr>
              <a:tr h="476988">
                <a:tc>
                  <a:txBody>
                    <a:bodyPr/>
                    <a:lstStyle/>
                    <a:p>
                      <a:r>
                        <a:rPr lang="en-US" b="1" dirty="0"/>
                        <a:t>8:22-26</a:t>
                      </a:r>
                    </a:p>
                  </a:txBody>
                  <a:tcPr/>
                </a:tc>
                <a:tc>
                  <a:txBody>
                    <a:bodyPr/>
                    <a:lstStyle/>
                    <a:p>
                      <a:endParaRPr lang="en-US" b="1" dirty="0"/>
                    </a:p>
                  </a:txBody>
                  <a:tcPr/>
                </a:tc>
                <a:tc>
                  <a:txBody>
                    <a:bodyPr/>
                    <a:lstStyle/>
                    <a:p>
                      <a:endParaRPr lang="en-US" b="1" dirty="0"/>
                    </a:p>
                  </a:txBody>
                  <a:tcPr/>
                </a:tc>
                <a:tc>
                  <a:txBody>
                    <a:bodyPr/>
                    <a:lstStyle/>
                    <a:p>
                      <a:endParaRPr lang="en-US" b="1" dirty="0"/>
                    </a:p>
                  </a:txBody>
                  <a:tcPr/>
                </a:tc>
                <a:tc>
                  <a:txBody>
                    <a:bodyPr/>
                    <a:lstStyle/>
                    <a:p>
                      <a:r>
                        <a:rPr lang="en-US" sz="1600" b="1" dirty="0"/>
                        <a:t>Blind man at Bethsaida is given sight</a:t>
                      </a:r>
                    </a:p>
                  </a:txBody>
                  <a:tcPr/>
                </a:tc>
                <a:extLst>
                  <a:ext uri="{0D108BD9-81ED-4DB2-BD59-A6C34878D82A}">
                    <a16:rowId xmlns:a16="http://schemas.microsoft.com/office/drawing/2014/main" val="10004"/>
                  </a:ext>
                </a:extLst>
              </a:tr>
              <a:tr h="647754">
                <a:tc>
                  <a:txBody>
                    <a:bodyPr/>
                    <a:lstStyle/>
                    <a:p>
                      <a:r>
                        <a:rPr lang="en-US" b="1" dirty="0"/>
                        <a:t>9:17-29</a:t>
                      </a:r>
                    </a:p>
                  </a:txBody>
                  <a:tcPr/>
                </a:tc>
                <a:tc>
                  <a:txBody>
                    <a:bodyPr/>
                    <a:lstStyle/>
                    <a:p>
                      <a:r>
                        <a:rPr lang="en-US" b="1" dirty="0"/>
                        <a:t>17:14-21</a:t>
                      </a:r>
                    </a:p>
                  </a:txBody>
                  <a:tcPr/>
                </a:tc>
                <a:tc>
                  <a:txBody>
                    <a:bodyPr/>
                    <a:lstStyle/>
                    <a:p>
                      <a:r>
                        <a:rPr lang="en-US" b="1" dirty="0"/>
                        <a:t>9:37-42</a:t>
                      </a:r>
                    </a:p>
                  </a:txBody>
                  <a:tcPr/>
                </a:tc>
                <a:tc>
                  <a:txBody>
                    <a:bodyPr/>
                    <a:lstStyle/>
                    <a:p>
                      <a:endParaRPr lang="en-US" b="1" dirty="0"/>
                    </a:p>
                  </a:txBody>
                  <a:tcPr/>
                </a:tc>
                <a:tc>
                  <a:txBody>
                    <a:bodyPr/>
                    <a:lstStyle/>
                    <a:p>
                      <a:r>
                        <a:rPr lang="en-US" sz="1600" b="1" dirty="0"/>
                        <a:t>Epileptic boy is healed after disciples failed</a:t>
                      </a:r>
                    </a:p>
                  </a:txBody>
                  <a:tcPr/>
                </a:tc>
                <a:extLst>
                  <a:ext uri="{0D108BD9-81ED-4DB2-BD59-A6C34878D82A}">
                    <a16:rowId xmlns:a16="http://schemas.microsoft.com/office/drawing/2014/main" val="10005"/>
                  </a:ext>
                </a:extLst>
              </a:tr>
              <a:tr h="647754">
                <a:tc>
                  <a:txBody>
                    <a:bodyPr/>
                    <a:lstStyle/>
                    <a:p>
                      <a:r>
                        <a:rPr lang="en-US" b="1" dirty="0"/>
                        <a:t>10:46-52</a:t>
                      </a:r>
                    </a:p>
                  </a:txBody>
                  <a:tcPr/>
                </a:tc>
                <a:tc>
                  <a:txBody>
                    <a:bodyPr/>
                    <a:lstStyle/>
                    <a:p>
                      <a:r>
                        <a:rPr lang="en-US" b="1" dirty="0"/>
                        <a:t>20:29-34</a:t>
                      </a:r>
                    </a:p>
                  </a:txBody>
                  <a:tcPr/>
                </a:tc>
                <a:tc>
                  <a:txBody>
                    <a:bodyPr/>
                    <a:lstStyle/>
                    <a:p>
                      <a:r>
                        <a:rPr lang="en-US" b="1" dirty="0"/>
                        <a:t>18:15-43</a:t>
                      </a:r>
                    </a:p>
                  </a:txBody>
                  <a:tcPr/>
                </a:tc>
                <a:tc>
                  <a:txBody>
                    <a:bodyPr/>
                    <a:lstStyle/>
                    <a:p>
                      <a:endParaRPr lang="en-US" b="1" dirty="0"/>
                    </a:p>
                  </a:txBody>
                  <a:tcPr/>
                </a:tc>
                <a:tc>
                  <a:txBody>
                    <a:bodyPr/>
                    <a:lstStyle/>
                    <a:p>
                      <a:r>
                        <a:rPr lang="en-US" sz="1600" b="1" dirty="0"/>
                        <a:t>Bartimaeus (a</a:t>
                      </a:r>
                      <a:r>
                        <a:rPr lang="en-US" sz="1600" b="1" baseline="0" dirty="0"/>
                        <a:t> </a:t>
                      </a:r>
                      <a:r>
                        <a:rPr lang="en-US" sz="1600" b="1" dirty="0"/>
                        <a:t>blind man) healed</a:t>
                      </a:r>
                    </a:p>
                  </a:txBody>
                  <a:tcPr/>
                </a:tc>
                <a:extLst>
                  <a:ext uri="{0D108BD9-81ED-4DB2-BD59-A6C34878D82A}">
                    <a16:rowId xmlns:a16="http://schemas.microsoft.com/office/drawing/2014/main" val="10006"/>
                  </a:ext>
                </a:extLst>
              </a:tr>
              <a:tr h="647754">
                <a:tc>
                  <a:txBody>
                    <a:bodyPr/>
                    <a:lstStyle/>
                    <a:p>
                      <a:r>
                        <a:rPr lang="en-US" b="1" dirty="0"/>
                        <a:t>11:12-14, 20-24</a:t>
                      </a:r>
                    </a:p>
                  </a:txBody>
                  <a:tcPr/>
                </a:tc>
                <a:tc>
                  <a:txBody>
                    <a:bodyPr/>
                    <a:lstStyle/>
                    <a:p>
                      <a:r>
                        <a:rPr lang="en-US" b="1" dirty="0"/>
                        <a:t>21:18-22</a:t>
                      </a:r>
                    </a:p>
                  </a:txBody>
                  <a:tcPr/>
                </a:tc>
                <a:tc>
                  <a:txBody>
                    <a:bodyPr/>
                    <a:lstStyle/>
                    <a:p>
                      <a:endParaRPr lang="en-US" b="1" dirty="0"/>
                    </a:p>
                  </a:txBody>
                  <a:tcPr/>
                </a:tc>
                <a:tc>
                  <a:txBody>
                    <a:bodyPr/>
                    <a:lstStyle/>
                    <a:p>
                      <a:endParaRPr lang="en-US" b="1" dirty="0"/>
                    </a:p>
                  </a:txBody>
                  <a:tcPr/>
                </a:tc>
                <a:tc>
                  <a:txBody>
                    <a:bodyPr/>
                    <a:lstStyle/>
                    <a:p>
                      <a:r>
                        <a:rPr lang="en-US" sz="1600" b="1" dirty="0"/>
                        <a:t>Barren fig tree cursed</a:t>
                      </a:r>
                    </a:p>
                  </a:txBody>
                  <a:tcPr/>
                </a:tc>
                <a:extLst>
                  <a:ext uri="{0D108BD9-81ED-4DB2-BD59-A6C34878D82A}">
                    <a16:rowId xmlns:a16="http://schemas.microsoft.com/office/drawing/2014/main" val="2455966393"/>
                  </a:ext>
                </a:extLst>
              </a:tr>
              <a:tr h="476988">
                <a:tc>
                  <a:txBody>
                    <a:bodyPr/>
                    <a:lstStyle/>
                    <a:p>
                      <a:endParaRPr lang="en-US" b="1" dirty="0"/>
                    </a:p>
                  </a:txBody>
                  <a:tcPr/>
                </a:tc>
                <a:tc>
                  <a:txBody>
                    <a:bodyPr/>
                    <a:lstStyle/>
                    <a:p>
                      <a:endParaRPr lang="en-US" b="1" dirty="0"/>
                    </a:p>
                  </a:txBody>
                  <a:tcPr/>
                </a:tc>
                <a:tc>
                  <a:txBody>
                    <a:bodyPr/>
                    <a:lstStyle/>
                    <a:p>
                      <a:endParaRPr lang="en-US" b="1" dirty="0"/>
                    </a:p>
                  </a:txBody>
                  <a:tcPr/>
                </a:tc>
                <a:tc>
                  <a:txBody>
                    <a:bodyPr/>
                    <a:lstStyle/>
                    <a:p>
                      <a:endParaRPr lang="en-US" b="1" dirty="0"/>
                    </a:p>
                  </a:txBody>
                  <a:tcPr/>
                </a:tc>
                <a:tc>
                  <a:txBody>
                    <a:bodyPr/>
                    <a:lstStyle/>
                    <a:p>
                      <a:endParaRPr lang="en-US" sz="1600" b="1" dirty="0"/>
                    </a:p>
                  </a:txBody>
                  <a:tcPr/>
                </a:tc>
                <a:extLst>
                  <a:ext uri="{0D108BD9-81ED-4DB2-BD59-A6C34878D82A}">
                    <a16:rowId xmlns:a16="http://schemas.microsoft.com/office/drawing/2014/main" val="1833885166"/>
                  </a:ext>
                </a:extLst>
              </a:tr>
              <a:tr h="476988">
                <a:tc>
                  <a:txBody>
                    <a:bodyPr/>
                    <a:lstStyle/>
                    <a:p>
                      <a:endParaRPr lang="en-US" b="1" dirty="0"/>
                    </a:p>
                  </a:txBody>
                  <a:tcPr/>
                </a:tc>
                <a:tc>
                  <a:txBody>
                    <a:bodyPr/>
                    <a:lstStyle/>
                    <a:p>
                      <a:endParaRPr lang="en-US" b="1" dirty="0"/>
                    </a:p>
                  </a:txBody>
                  <a:tcPr/>
                </a:tc>
                <a:tc>
                  <a:txBody>
                    <a:bodyPr/>
                    <a:lstStyle/>
                    <a:p>
                      <a:endParaRPr lang="en-US" b="1" dirty="0"/>
                    </a:p>
                  </a:txBody>
                  <a:tcPr/>
                </a:tc>
                <a:tc>
                  <a:txBody>
                    <a:bodyPr/>
                    <a:lstStyle/>
                    <a:p>
                      <a:endParaRPr lang="en-US" b="1" dirty="0"/>
                    </a:p>
                  </a:txBody>
                  <a:tcPr/>
                </a:tc>
                <a:tc>
                  <a:txBody>
                    <a:bodyPr/>
                    <a:lstStyle/>
                    <a:p>
                      <a:endParaRPr lang="en-US" sz="1600" b="1" dirty="0"/>
                    </a:p>
                  </a:txBody>
                  <a:tcPr/>
                </a:tc>
                <a:extLst>
                  <a:ext uri="{0D108BD9-81ED-4DB2-BD59-A6C34878D82A}">
                    <a16:rowId xmlns:a16="http://schemas.microsoft.com/office/drawing/2014/main" val="1153805798"/>
                  </a:ext>
                </a:extLst>
              </a:tr>
              <a:tr h="476988">
                <a:tc>
                  <a:txBody>
                    <a:bodyPr/>
                    <a:lstStyle/>
                    <a:p>
                      <a:endParaRPr lang="en-US" sz="1800" b="1" dirty="0"/>
                    </a:p>
                  </a:txBody>
                  <a:tcPr/>
                </a:tc>
                <a:tc>
                  <a:txBody>
                    <a:bodyPr/>
                    <a:lstStyle/>
                    <a:p>
                      <a:endParaRPr lang="en-US" sz="1800" b="1" dirty="0"/>
                    </a:p>
                  </a:txBody>
                  <a:tcPr/>
                </a:tc>
                <a:tc>
                  <a:txBody>
                    <a:bodyPr/>
                    <a:lstStyle/>
                    <a:p>
                      <a:endParaRPr lang="en-US" sz="1800" b="1" dirty="0"/>
                    </a:p>
                  </a:txBody>
                  <a:tcPr/>
                </a:tc>
                <a:tc>
                  <a:txBody>
                    <a:bodyPr/>
                    <a:lstStyle/>
                    <a:p>
                      <a:endParaRPr lang="en-US" sz="1800" b="1" dirty="0"/>
                    </a:p>
                  </a:txBody>
                  <a:tcPr/>
                </a:tc>
                <a:tc>
                  <a:txBody>
                    <a:bodyPr/>
                    <a:lstStyle/>
                    <a:p>
                      <a:endParaRPr lang="en-US" sz="1800" b="1" dirty="0"/>
                    </a:p>
                  </a:txBody>
                  <a:tcPr/>
                </a:tc>
                <a:extLst>
                  <a:ext uri="{0D108BD9-81ED-4DB2-BD59-A6C34878D82A}">
                    <a16:rowId xmlns:a16="http://schemas.microsoft.com/office/drawing/2014/main" val="157347560"/>
                  </a:ext>
                </a:extLst>
              </a:tr>
              <a:tr h="370145">
                <a:tc>
                  <a:txBody>
                    <a:bodyPr/>
                    <a:lstStyle/>
                    <a:p>
                      <a:endParaRPr lang="en-US" sz="1800" b="1" dirty="0"/>
                    </a:p>
                  </a:txBody>
                  <a:tcPr/>
                </a:tc>
                <a:tc>
                  <a:txBody>
                    <a:bodyPr/>
                    <a:lstStyle/>
                    <a:p>
                      <a:endParaRPr lang="en-US" sz="1800" b="1" dirty="0"/>
                    </a:p>
                  </a:txBody>
                  <a:tcPr/>
                </a:tc>
                <a:tc>
                  <a:txBody>
                    <a:bodyPr/>
                    <a:lstStyle/>
                    <a:p>
                      <a:endParaRPr lang="en-US" sz="1800" b="1" dirty="0"/>
                    </a:p>
                  </a:txBody>
                  <a:tcPr/>
                </a:tc>
                <a:tc>
                  <a:txBody>
                    <a:bodyPr/>
                    <a:lstStyle/>
                    <a:p>
                      <a:endParaRPr lang="en-US" sz="1800" b="1" dirty="0"/>
                    </a:p>
                  </a:txBody>
                  <a:tcPr/>
                </a:tc>
                <a:tc>
                  <a:txBody>
                    <a:bodyPr/>
                    <a:lstStyle/>
                    <a:p>
                      <a:endParaRPr lang="en-US" sz="1800" b="1" dirty="0"/>
                    </a:p>
                  </a:txBody>
                  <a:tcPr/>
                </a:tc>
                <a:extLst>
                  <a:ext uri="{0D108BD9-81ED-4DB2-BD59-A6C34878D82A}">
                    <a16:rowId xmlns:a16="http://schemas.microsoft.com/office/drawing/2014/main" val="1696507503"/>
                  </a:ext>
                </a:extLst>
              </a:tr>
            </a:tbl>
          </a:graphicData>
        </a:graphic>
      </p:graphicFrame>
      <p:sp>
        <p:nvSpPr>
          <p:cNvPr id="3" name="TextBox 2">
            <a:extLst>
              <a:ext uri="{FF2B5EF4-FFF2-40B4-BE49-F238E27FC236}">
                <a16:creationId xmlns:a16="http://schemas.microsoft.com/office/drawing/2014/main" id="{3D91814A-B68F-9742-9C40-4ABBB679AEF8}"/>
              </a:ext>
            </a:extLst>
          </p:cNvPr>
          <p:cNvSpPr txBox="1"/>
          <p:nvPr/>
        </p:nvSpPr>
        <p:spPr>
          <a:xfrm>
            <a:off x="1905000" y="0"/>
            <a:ext cx="5632439" cy="461665"/>
          </a:xfrm>
          <a:prstGeom prst="rect">
            <a:avLst/>
          </a:prstGeom>
          <a:noFill/>
        </p:spPr>
        <p:txBody>
          <a:bodyPr wrap="none" rtlCol="0">
            <a:spAutoFit/>
          </a:bodyPr>
          <a:lstStyle/>
          <a:p>
            <a:r>
              <a:rPr lang="en-US" sz="2400" b="1" dirty="0"/>
              <a:t>Miracles Jesus worked -  </a:t>
            </a:r>
            <a:r>
              <a:rPr lang="en-US" sz="2400" b="1" dirty="0">
                <a:solidFill>
                  <a:srgbClr val="FF0000"/>
                </a:solidFill>
              </a:rPr>
              <a:t>recorded in Mark</a:t>
            </a:r>
          </a:p>
        </p:txBody>
      </p:sp>
      <p:sp>
        <p:nvSpPr>
          <p:cNvPr id="4" name="Rectangle 3"/>
          <p:cNvSpPr/>
          <p:nvPr/>
        </p:nvSpPr>
        <p:spPr>
          <a:xfrm>
            <a:off x="0" y="461664"/>
            <a:ext cx="1045029" cy="444284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79847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467BA-E659-1546-BD79-E849611973AF}"/>
              </a:ext>
            </a:extLst>
          </p:cNvPr>
          <p:cNvSpPr>
            <a:spLocks noGrp="1"/>
          </p:cNvSpPr>
          <p:nvPr>
            <p:ph type="title"/>
          </p:nvPr>
        </p:nvSpPr>
        <p:spPr/>
        <p:txBody>
          <a:bodyPr>
            <a:normAutofit/>
          </a:bodyPr>
          <a:lstStyle/>
          <a:p>
            <a:r>
              <a:rPr lang="en-US" sz="4000" dirty="0"/>
              <a:t>Parables in Mark</a:t>
            </a:r>
          </a:p>
        </p:txBody>
      </p:sp>
      <p:sp>
        <p:nvSpPr>
          <p:cNvPr id="3" name="Content Placeholder 2">
            <a:extLst>
              <a:ext uri="{FF2B5EF4-FFF2-40B4-BE49-F238E27FC236}">
                <a16:creationId xmlns:a16="http://schemas.microsoft.com/office/drawing/2014/main" id="{BB17B39D-FB72-9D4A-8C95-8FC66B8B93FE}"/>
              </a:ext>
            </a:extLst>
          </p:cNvPr>
          <p:cNvSpPr>
            <a:spLocks noGrp="1"/>
          </p:cNvSpPr>
          <p:nvPr>
            <p:ph idx="1"/>
          </p:nvPr>
        </p:nvSpPr>
        <p:spPr>
          <a:xfrm>
            <a:off x="152400" y="1491301"/>
            <a:ext cx="8763000" cy="4992625"/>
          </a:xfrm>
        </p:spPr>
        <p:txBody>
          <a:bodyPr>
            <a:normAutofit/>
          </a:bodyPr>
          <a:lstStyle/>
          <a:p>
            <a:pPr marL="633222" indent="-514350">
              <a:buFont typeface="+mj-lt"/>
              <a:buAutoNum type="arabicPeriod"/>
            </a:pPr>
            <a:r>
              <a:rPr lang="en-US" sz="2400" b="1" dirty="0"/>
              <a:t>The Parable of the Cloth and Wineskins  	(Mk 2:21-22)</a:t>
            </a:r>
          </a:p>
          <a:p>
            <a:pPr marL="633222" indent="-514350">
              <a:buFont typeface="+mj-lt"/>
              <a:buAutoNum type="arabicPeriod"/>
            </a:pPr>
            <a:r>
              <a:rPr lang="en-US" sz="2400" b="1" dirty="0"/>
              <a:t>The Parable of the Strong Man  		(Mk 3:22-27)</a:t>
            </a:r>
          </a:p>
          <a:p>
            <a:pPr marL="633222" indent="-514350">
              <a:buFont typeface="+mj-lt"/>
              <a:buAutoNum type="arabicPeriod"/>
            </a:pPr>
            <a:r>
              <a:rPr lang="en-US" sz="2400" b="1" dirty="0"/>
              <a:t>The Parable of the Sower 		 	(Mk 4:3-8)</a:t>
            </a:r>
          </a:p>
          <a:p>
            <a:pPr marL="633222" indent="-514350">
              <a:buFont typeface="+mj-lt"/>
              <a:buAutoNum type="arabicPeriod"/>
            </a:pPr>
            <a:r>
              <a:rPr lang="en-US" sz="2400" b="1" dirty="0"/>
              <a:t>The Parable of the Lamp  			(Mk 4:21-25)</a:t>
            </a:r>
          </a:p>
          <a:p>
            <a:pPr marL="633222" indent="-514350">
              <a:buFont typeface="+mj-lt"/>
              <a:buAutoNum type="arabicPeriod"/>
            </a:pPr>
            <a:r>
              <a:rPr lang="en-US" sz="2400" b="1" dirty="0"/>
              <a:t>The Parable of the Seed that Grows Itself</a:t>
            </a:r>
            <a:r>
              <a:rPr lang="en-US" sz="2400" b="1" dirty="0">
                <a:solidFill>
                  <a:srgbClr val="FF0000"/>
                </a:solidFill>
              </a:rPr>
              <a:t>*</a:t>
            </a:r>
            <a:r>
              <a:rPr lang="en-US" sz="2400" b="1" dirty="0"/>
              <a:t> 	(Mk 4:26-29)</a:t>
            </a:r>
            <a:r>
              <a:rPr lang="en-US" sz="2400" b="1" dirty="0">
                <a:solidFill>
                  <a:srgbClr val="FF0000"/>
                </a:solidFill>
              </a:rPr>
              <a:t> </a:t>
            </a:r>
          </a:p>
          <a:p>
            <a:pPr marL="633222" indent="-514350">
              <a:buFont typeface="+mj-lt"/>
              <a:buAutoNum type="arabicPeriod"/>
            </a:pPr>
            <a:r>
              <a:rPr lang="en-US" sz="2400" b="1" dirty="0"/>
              <a:t>The Parable of the Mustard Seed 		(Mk 4:30-32)</a:t>
            </a:r>
          </a:p>
          <a:p>
            <a:pPr marL="633222" indent="-514350">
              <a:buFont typeface="+mj-lt"/>
              <a:buAutoNum type="arabicPeriod"/>
            </a:pPr>
            <a:r>
              <a:rPr lang="en-US" sz="2400" b="1" dirty="0"/>
              <a:t>The Parable of Clean and Unclean 		(Mk 7:14-23)</a:t>
            </a:r>
          </a:p>
          <a:p>
            <a:pPr marL="633222" indent="-514350">
              <a:buFont typeface="+mj-lt"/>
              <a:buAutoNum type="arabicPeriod"/>
            </a:pPr>
            <a:r>
              <a:rPr lang="en-US" sz="2400" b="1" dirty="0"/>
              <a:t>The Parable of Salt  				(Mk 9:49-50)</a:t>
            </a:r>
          </a:p>
          <a:p>
            <a:pPr marL="633222" indent="-514350">
              <a:buFont typeface="+mj-lt"/>
              <a:buAutoNum type="arabicPeriod"/>
            </a:pPr>
            <a:r>
              <a:rPr lang="en-US" sz="2400" b="1" dirty="0"/>
              <a:t>The Parable of the Tenants 			(Mk 12:1-9)</a:t>
            </a:r>
          </a:p>
          <a:p>
            <a:pPr marL="633222" indent="-514350">
              <a:buFont typeface="+mj-lt"/>
              <a:buAutoNum type="arabicPeriod"/>
            </a:pPr>
            <a:r>
              <a:rPr lang="en-US" sz="2400" b="1" dirty="0"/>
              <a:t>The Parable of the Fig Tree</a:t>
            </a:r>
            <a:r>
              <a:rPr lang="en-US" sz="2400" b="1" dirty="0">
                <a:solidFill>
                  <a:srgbClr val="FF0000"/>
                </a:solidFill>
              </a:rPr>
              <a:t>*</a:t>
            </a:r>
            <a:r>
              <a:rPr lang="en-US" sz="2400" b="1" dirty="0"/>
              <a:t> 			(Mk 13:28-31)</a:t>
            </a:r>
            <a:endParaRPr lang="en-US" sz="2400" b="1" dirty="0">
              <a:solidFill>
                <a:srgbClr val="FF0000"/>
              </a:solidFill>
            </a:endParaRPr>
          </a:p>
          <a:p>
            <a:pPr marL="633222" indent="-514350">
              <a:buFont typeface="+mj-lt"/>
              <a:buAutoNum type="arabicPeriod"/>
            </a:pPr>
            <a:endParaRPr lang="en-US" sz="2400" b="1" dirty="0"/>
          </a:p>
          <a:p>
            <a:pPr marL="118872" indent="0">
              <a:buNone/>
            </a:pPr>
            <a:r>
              <a:rPr lang="en-US" sz="2400" b="1" dirty="0">
                <a:solidFill>
                  <a:srgbClr val="FF0000"/>
                </a:solidFill>
              </a:rPr>
              <a:t>	*</a:t>
            </a:r>
            <a:r>
              <a:rPr lang="en-US" sz="2000" b="1" dirty="0"/>
              <a:t> Recorded only in Mark</a:t>
            </a:r>
          </a:p>
        </p:txBody>
      </p:sp>
    </p:spTree>
    <p:extLst>
      <p:ext uri="{BB962C8B-B14F-4D97-AF65-F5344CB8AC3E}">
        <p14:creationId xmlns:p14="http://schemas.microsoft.com/office/powerpoint/2010/main" val="3065600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467BA-E659-1546-BD79-E849611973AF}"/>
              </a:ext>
            </a:extLst>
          </p:cNvPr>
          <p:cNvSpPr>
            <a:spLocks noGrp="1"/>
          </p:cNvSpPr>
          <p:nvPr>
            <p:ph type="title"/>
          </p:nvPr>
        </p:nvSpPr>
        <p:spPr/>
        <p:txBody>
          <a:bodyPr>
            <a:normAutofit/>
          </a:bodyPr>
          <a:lstStyle/>
          <a:p>
            <a:r>
              <a:rPr lang="en-US" sz="3200" dirty="0"/>
              <a:t>Seven utterances of Jesus while on the cross</a:t>
            </a:r>
          </a:p>
        </p:txBody>
      </p:sp>
      <p:sp>
        <p:nvSpPr>
          <p:cNvPr id="3" name="Content Placeholder 2">
            <a:extLst>
              <a:ext uri="{FF2B5EF4-FFF2-40B4-BE49-F238E27FC236}">
                <a16:creationId xmlns:a16="http://schemas.microsoft.com/office/drawing/2014/main" id="{BB17B39D-FB72-9D4A-8C95-8FC66B8B93FE}"/>
              </a:ext>
            </a:extLst>
          </p:cNvPr>
          <p:cNvSpPr>
            <a:spLocks noGrp="1"/>
          </p:cNvSpPr>
          <p:nvPr>
            <p:ph idx="1"/>
          </p:nvPr>
        </p:nvSpPr>
        <p:spPr>
          <a:xfrm>
            <a:off x="0" y="1752600"/>
            <a:ext cx="9144000" cy="2843151"/>
          </a:xfrm>
        </p:spPr>
        <p:txBody>
          <a:bodyPr>
            <a:normAutofit/>
          </a:bodyPr>
          <a:lstStyle/>
          <a:p>
            <a:pPr marL="633222" indent="-514350">
              <a:buFont typeface="+mj-lt"/>
              <a:buAutoNum type="arabicPeriod"/>
            </a:pPr>
            <a:r>
              <a:rPr lang="en-US" sz="2000" b="1" dirty="0"/>
              <a:t>Lk. 23:34	    “Father, forgive them, for they know not what they do.”</a:t>
            </a:r>
          </a:p>
          <a:p>
            <a:pPr marL="633222" indent="-514350">
              <a:buFont typeface="+mj-lt"/>
              <a:buAutoNum type="arabicPeriod"/>
            </a:pPr>
            <a:r>
              <a:rPr lang="en-US" sz="2000" b="1" dirty="0"/>
              <a:t>Lk. 23:39-43  “Truly, I say to you, today you will be with me in paradise.”</a:t>
            </a:r>
          </a:p>
          <a:p>
            <a:pPr marL="633222" indent="-514350">
              <a:buFont typeface="+mj-lt"/>
              <a:buAutoNum type="arabicPeriod"/>
            </a:pPr>
            <a:r>
              <a:rPr lang="en-US" sz="2000" b="1" dirty="0"/>
              <a:t>Jn. 19:25-27   “Behold, your mother!” </a:t>
            </a:r>
          </a:p>
          <a:p>
            <a:pPr marL="633222" indent="-514350">
              <a:buFont typeface="+mj-lt"/>
              <a:buAutoNum type="arabicPeriod"/>
            </a:pPr>
            <a:r>
              <a:rPr lang="en-US" sz="2000" b="1" dirty="0">
                <a:solidFill>
                  <a:srgbClr val="FF0000"/>
                </a:solidFill>
              </a:rPr>
              <a:t>Mk. 15:34        “My God, my God, why have you forsaken me?”</a:t>
            </a:r>
          </a:p>
          <a:p>
            <a:pPr marL="633222" indent="-514350">
              <a:buFont typeface="+mj-lt"/>
              <a:buAutoNum type="arabicPeriod"/>
            </a:pPr>
            <a:r>
              <a:rPr lang="en-US" sz="2000" b="1" dirty="0"/>
              <a:t>Jn. 19:28         “I thirst.”</a:t>
            </a:r>
          </a:p>
          <a:p>
            <a:pPr marL="633222" indent="-514350">
              <a:buFont typeface="+mj-lt"/>
              <a:buAutoNum type="arabicPeriod"/>
            </a:pPr>
            <a:r>
              <a:rPr lang="en-US" sz="2000" b="1" dirty="0"/>
              <a:t>Jn. 19:30          “It is finished”</a:t>
            </a:r>
          </a:p>
          <a:p>
            <a:pPr marL="633222" indent="-514350">
              <a:buFont typeface="+mj-lt"/>
              <a:buAutoNum type="arabicPeriod"/>
            </a:pPr>
            <a:r>
              <a:rPr lang="en-US" sz="2000" b="1" dirty="0"/>
              <a:t>Lk. 23:46         “Father, into your hands I commit my spirit!”</a:t>
            </a:r>
          </a:p>
        </p:txBody>
      </p:sp>
      <p:sp>
        <p:nvSpPr>
          <p:cNvPr id="5" name="TextBox 4"/>
          <p:cNvSpPr txBox="1"/>
          <p:nvPr/>
        </p:nvSpPr>
        <p:spPr>
          <a:xfrm>
            <a:off x="629392" y="4478470"/>
            <a:ext cx="3642344" cy="461665"/>
          </a:xfrm>
          <a:prstGeom prst="rect">
            <a:avLst/>
          </a:prstGeom>
          <a:noFill/>
        </p:spPr>
        <p:txBody>
          <a:bodyPr wrap="none" rtlCol="0">
            <a:spAutoFit/>
          </a:bodyPr>
          <a:lstStyle/>
          <a:p>
            <a:r>
              <a:rPr lang="en-US" sz="2400" b="1" dirty="0"/>
              <a:t>Only one appears in Mark.</a:t>
            </a:r>
          </a:p>
        </p:txBody>
      </p:sp>
    </p:spTree>
    <p:extLst>
      <p:ext uri="{BB962C8B-B14F-4D97-AF65-F5344CB8AC3E}">
        <p14:creationId xmlns:p14="http://schemas.microsoft.com/office/powerpoint/2010/main" val="896068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467BA-E659-1546-BD79-E849611973AF}"/>
              </a:ext>
            </a:extLst>
          </p:cNvPr>
          <p:cNvSpPr>
            <a:spLocks noGrp="1"/>
          </p:cNvSpPr>
          <p:nvPr>
            <p:ph type="title"/>
          </p:nvPr>
        </p:nvSpPr>
        <p:spPr/>
        <p:txBody>
          <a:bodyPr>
            <a:normAutofit/>
          </a:bodyPr>
          <a:lstStyle/>
          <a:p>
            <a:r>
              <a:rPr lang="en-US" sz="3200" dirty="0"/>
              <a:t>Appearances of Jesus after the Resurrection</a:t>
            </a:r>
          </a:p>
        </p:txBody>
      </p:sp>
      <p:sp>
        <p:nvSpPr>
          <p:cNvPr id="3" name="Content Placeholder 2">
            <a:extLst>
              <a:ext uri="{FF2B5EF4-FFF2-40B4-BE49-F238E27FC236}">
                <a16:creationId xmlns:a16="http://schemas.microsoft.com/office/drawing/2014/main" id="{BB17B39D-FB72-9D4A-8C95-8FC66B8B93FE}"/>
              </a:ext>
            </a:extLst>
          </p:cNvPr>
          <p:cNvSpPr>
            <a:spLocks noGrp="1"/>
          </p:cNvSpPr>
          <p:nvPr>
            <p:ph idx="1"/>
          </p:nvPr>
        </p:nvSpPr>
        <p:spPr>
          <a:xfrm>
            <a:off x="152400" y="1491302"/>
            <a:ext cx="8991600" cy="4707618"/>
          </a:xfrm>
        </p:spPr>
        <p:txBody>
          <a:bodyPr>
            <a:normAutofit lnSpcReduction="10000"/>
          </a:bodyPr>
          <a:lstStyle/>
          <a:p>
            <a:pPr marL="633222" indent="-514350">
              <a:buFont typeface="+mj-lt"/>
              <a:buAutoNum type="arabicPeriod"/>
            </a:pPr>
            <a:r>
              <a:rPr lang="en-US" sz="2400" b="1" dirty="0"/>
              <a:t>Mary Magdalene </a:t>
            </a:r>
            <a:r>
              <a:rPr lang="en-US" sz="2400" dirty="0"/>
              <a:t>(Jn. 20:11-18; </a:t>
            </a:r>
            <a:r>
              <a:rPr lang="en-US" sz="2400" b="1" dirty="0">
                <a:solidFill>
                  <a:srgbClr val="FF0000"/>
                </a:solidFill>
              </a:rPr>
              <a:t>Mk. 16:9-11</a:t>
            </a:r>
            <a:r>
              <a:rPr lang="en-US" sz="2400" dirty="0"/>
              <a:t>)</a:t>
            </a:r>
          </a:p>
          <a:p>
            <a:pPr marL="633222" indent="-514350">
              <a:buFont typeface="+mj-lt"/>
              <a:buAutoNum type="arabicPeriod"/>
            </a:pPr>
            <a:r>
              <a:rPr lang="en-US" sz="2400" b="1" dirty="0"/>
              <a:t>To the other women </a:t>
            </a:r>
            <a:r>
              <a:rPr lang="en-US" sz="2400" dirty="0"/>
              <a:t>(Mt. 28:9-10)</a:t>
            </a:r>
          </a:p>
          <a:p>
            <a:pPr marL="633222" indent="-514350">
              <a:buFont typeface="+mj-lt"/>
              <a:buAutoNum type="arabicPeriod"/>
            </a:pPr>
            <a:r>
              <a:rPr lang="en-US" sz="2400" b="1" dirty="0"/>
              <a:t>Cleopas and companion on road to Emmaus </a:t>
            </a:r>
            <a:r>
              <a:rPr lang="en-US" sz="2400" dirty="0"/>
              <a:t>(Lk. 24:13-15;     </a:t>
            </a:r>
            <a:r>
              <a:rPr lang="en-US" sz="2400" b="1" dirty="0">
                <a:solidFill>
                  <a:srgbClr val="FF0000"/>
                </a:solidFill>
              </a:rPr>
              <a:t>Mk. 16:12-13</a:t>
            </a:r>
            <a:r>
              <a:rPr lang="en-US" sz="2400" dirty="0"/>
              <a:t>)</a:t>
            </a:r>
          </a:p>
          <a:p>
            <a:pPr marL="633222" indent="-514350">
              <a:buFont typeface="+mj-lt"/>
              <a:buAutoNum type="arabicPeriod"/>
            </a:pPr>
            <a:r>
              <a:rPr lang="en-US" sz="2400" b="1" dirty="0"/>
              <a:t>Simon Peter </a:t>
            </a:r>
            <a:r>
              <a:rPr lang="en-US" sz="2400" dirty="0"/>
              <a:t>(Lk. 24:33-35; 1 Cor. 15:5)</a:t>
            </a:r>
          </a:p>
          <a:p>
            <a:pPr marL="633222" indent="-514350">
              <a:buFont typeface="+mj-lt"/>
              <a:buAutoNum type="arabicPeriod"/>
            </a:pPr>
            <a:r>
              <a:rPr lang="en-US" sz="2400" b="1" dirty="0"/>
              <a:t>Disciples, except Thomas </a:t>
            </a:r>
            <a:r>
              <a:rPr lang="en-US" sz="2400" dirty="0"/>
              <a:t>(Jn. 20:19-33; Lk. 24:36-43; </a:t>
            </a:r>
            <a:r>
              <a:rPr lang="en-US" sz="2400" b="1" dirty="0">
                <a:solidFill>
                  <a:srgbClr val="FF0000"/>
                </a:solidFill>
              </a:rPr>
              <a:t>Mk. 16:14)</a:t>
            </a:r>
          </a:p>
          <a:p>
            <a:pPr marL="633222" indent="-514350">
              <a:buFont typeface="+mj-lt"/>
              <a:buAutoNum type="arabicPeriod"/>
            </a:pPr>
            <a:r>
              <a:rPr lang="en-US" sz="2400" b="1" dirty="0"/>
              <a:t>Disciples, with Thomas </a:t>
            </a:r>
            <a:r>
              <a:rPr lang="en-US" sz="2400" dirty="0"/>
              <a:t>(Jn 20:26-29)</a:t>
            </a:r>
          </a:p>
          <a:p>
            <a:pPr marL="633222" indent="-514350">
              <a:buFont typeface="+mj-lt"/>
              <a:buAutoNum type="arabicPeriod"/>
            </a:pPr>
            <a:r>
              <a:rPr lang="en-US" sz="2400" b="1" dirty="0"/>
              <a:t>Seven disciples at Sea of Tiberius </a:t>
            </a:r>
            <a:r>
              <a:rPr lang="en-US" sz="2400" dirty="0"/>
              <a:t>(Jn. 21:1-14)</a:t>
            </a:r>
          </a:p>
          <a:p>
            <a:pPr marL="633222" indent="-514350">
              <a:buFont typeface="+mj-lt"/>
              <a:buAutoNum type="arabicPeriod"/>
            </a:pPr>
            <a:r>
              <a:rPr lang="en-US" sz="2400" b="1" dirty="0"/>
              <a:t>On a mountain </a:t>
            </a:r>
            <a:r>
              <a:rPr lang="en-US" sz="2400" dirty="0"/>
              <a:t>(Great Commission given) (Mt. 28:18-20)</a:t>
            </a:r>
          </a:p>
          <a:p>
            <a:pPr marL="633222" indent="-514350">
              <a:buFont typeface="+mj-lt"/>
              <a:buAutoNum type="arabicPeriod"/>
            </a:pPr>
            <a:r>
              <a:rPr lang="en-US" sz="2400" b="1" dirty="0"/>
              <a:t>500 brethren at once </a:t>
            </a:r>
            <a:r>
              <a:rPr lang="en-US" sz="2400" dirty="0"/>
              <a:t>(1 Cor. 15:6)</a:t>
            </a:r>
          </a:p>
          <a:p>
            <a:pPr marL="633222" indent="-514350">
              <a:buFont typeface="+mj-lt"/>
              <a:buAutoNum type="arabicPeriod"/>
            </a:pPr>
            <a:r>
              <a:rPr lang="en-US" sz="2400" b="1" dirty="0"/>
              <a:t>James </a:t>
            </a:r>
            <a:r>
              <a:rPr lang="en-US" sz="2400" dirty="0"/>
              <a:t>(1 Cor. 15:7)</a:t>
            </a:r>
          </a:p>
          <a:p>
            <a:pPr marL="633222" indent="-514350">
              <a:buFont typeface="+mj-lt"/>
              <a:buAutoNum type="arabicPeriod"/>
            </a:pPr>
            <a:r>
              <a:rPr lang="en-US" sz="2400" b="1" dirty="0"/>
              <a:t>All of the apostles </a:t>
            </a:r>
            <a:r>
              <a:rPr lang="en-US" sz="2400" dirty="0"/>
              <a:t>(1 Cor. 15:7; Acts 1:4-12; Lk. 24:50-51)</a:t>
            </a:r>
          </a:p>
          <a:p>
            <a:pPr marL="633222" indent="-514350">
              <a:buFont typeface="+mj-lt"/>
              <a:buAutoNum type="arabicPeriod"/>
            </a:pPr>
            <a:r>
              <a:rPr lang="en-US" sz="2400" b="1" dirty="0"/>
              <a:t>Paul </a:t>
            </a:r>
            <a:r>
              <a:rPr lang="en-US" sz="2400" dirty="0"/>
              <a:t>(1 Cor. 15:8; Acts 9:3-7; 22:26).  </a:t>
            </a:r>
            <a:endParaRPr lang="en-US" sz="2400" b="1" dirty="0"/>
          </a:p>
        </p:txBody>
      </p:sp>
    </p:spTree>
    <p:extLst>
      <p:ext uri="{BB962C8B-B14F-4D97-AF65-F5344CB8AC3E}">
        <p14:creationId xmlns:p14="http://schemas.microsoft.com/office/powerpoint/2010/main" val="4246002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506628-7126-274D-A56F-F4383D7974C9}"/>
              </a:ext>
            </a:extLst>
          </p:cNvPr>
          <p:cNvSpPr>
            <a:spLocks noGrp="1"/>
          </p:cNvSpPr>
          <p:nvPr>
            <p:ph idx="4294967295"/>
          </p:nvPr>
        </p:nvSpPr>
        <p:spPr>
          <a:xfrm>
            <a:off x="214746" y="533824"/>
            <a:ext cx="8001000" cy="6096001"/>
          </a:xfrm>
        </p:spPr>
        <p:txBody>
          <a:bodyPr>
            <a:normAutofit/>
          </a:bodyPr>
          <a:lstStyle/>
          <a:p>
            <a:pPr marL="690372" indent="-571500">
              <a:buFont typeface="+mj-lt"/>
              <a:buAutoNum type="romanUcPeriod"/>
            </a:pPr>
            <a:r>
              <a:rPr lang="en-US" sz="2400" b="1" dirty="0"/>
              <a:t>Chapters 1-8</a:t>
            </a:r>
            <a:r>
              <a:rPr lang="en-US" sz="2400" dirty="0"/>
              <a:t>: His work in Galilee that gave answers to the question, “Who is this Jesus?” </a:t>
            </a:r>
          </a:p>
          <a:p>
            <a:pPr marL="690372" indent="-571500">
              <a:buFont typeface="+mj-lt"/>
              <a:buAutoNum type="romanUcPeriod"/>
            </a:pPr>
            <a:r>
              <a:rPr lang="en-US" sz="2400" b="1" dirty="0"/>
              <a:t>Chapters 9-10</a:t>
            </a:r>
            <a:r>
              <a:rPr lang="en-US" sz="2400" dirty="0"/>
              <a:t>: A transition period records his journey to Jerusalem and foretelling of His death. </a:t>
            </a:r>
          </a:p>
          <a:p>
            <a:pPr marL="690372" indent="-571500">
              <a:buFont typeface="+mj-lt"/>
              <a:buAutoNum type="romanUcPeriod"/>
            </a:pPr>
            <a:r>
              <a:rPr lang="en-US" sz="2400" b="1" dirty="0"/>
              <a:t>Chapter 11-16 </a:t>
            </a:r>
            <a:r>
              <a:rPr lang="en-US" sz="2400" dirty="0"/>
              <a:t>- His interest into the city, arrest, trial, crucifixion, resurrection and ascension of Jesus.  </a:t>
            </a:r>
          </a:p>
        </p:txBody>
      </p:sp>
      <p:sp>
        <p:nvSpPr>
          <p:cNvPr id="4" name="TextBox 3">
            <a:extLst>
              <a:ext uri="{FF2B5EF4-FFF2-40B4-BE49-F238E27FC236}">
                <a16:creationId xmlns:a16="http://schemas.microsoft.com/office/drawing/2014/main" id="{6067EB22-754A-ED45-B846-FFCE9920B023}"/>
              </a:ext>
            </a:extLst>
          </p:cNvPr>
          <p:cNvSpPr txBox="1"/>
          <p:nvPr/>
        </p:nvSpPr>
        <p:spPr>
          <a:xfrm>
            <a:off x="2286000" y="1"/>
            <a:ext cx="3865418" cy="523220"/>
          </a:xfrm>
          <a:prstGeom prst="rect">
            <a:avLst/>
          </a:prstGeom>
          <a:noFill/>
        </p:spPr>
        <p:txBody>
          <a:bodyPr wrap="square" rtlCol="0">
            <a:spAutoFit/>
          </a:bodyPr>
          <a:lstStyle/>
          <a:p>
            <a:r>
              <a:rPr lang="en-US" sz="2800" b="1" dirty="0"/>
              <a:t>Mark - Broad Outline</a:t>
            </a:r>
          </a:p>
        </p:txBody>
      </p:sp>
    </p:spTree>
    <p:extLst>
      <p:ext uri="{BB962C8B-B14F-4D97-AF65-F5344CB8AC3E}">
        <p14:creationId xmlns:p14="http://schemas.microsoft.com/office/powerpoint/2010/main" val="3244538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506628-7126-274D-A56F-F4383D7974C9}"/>
              </a:ext>
            </a:extLst>
          </p:cNvPr>
          <p:cNvSpPr>
            <a:spLocks noGrp="1"/>
          </p:cNvSpPr>
          <p:nvPr>
            <p:ph idx="4294967295"/>
          </p:nvPr>
        </p:nvSpPr>
        <p:spPr>
          <a:xfrm>
            <a:off x="228600" y="533399"/>
            <a:ext cx="8001000" cy="6096001"/>
          </a:xfrm>
        </p:spPr>
        <p:txBody>
          <a:bodyPr>
            <a:normAutofit fontScale="70000" lnSpcReduction="20000"/>
          </a:bodyPr>
          <a:lstStyle/>
          <a:p>
            <a:pPr marL="633222" indent="-514350">
              <a:buFont typeface="+mj-lt"/>
              <a:buAutoNum type="arabicPeriod"/>
            </a:pPr>
            <a:r>
              <a:rPr lang="en-US" dirty="0"/>
              <a:t>The Preaching Of John The Baptist (1:1-8) </a:t>
            </a:r>
          </a:p>
          <a:p>
            <a:pPr marL="633222" indent="-514350">
              <a:buFont typeface="+mj-lt"/>
              <a:buAutoNum type="arabicPeriod"/>
            </a:pPr>
            <a:r>
              <a:rPr lang="en-US" dirty="0"/>
              <a:t>The Baptism Of Jesus (1:9-11)</a:t>
            </a:r>
          </a:p>
          <a:p>
            <a:pPr marL="633222" indent="-514350">
              <a:buFont typeface="+mj-lt"/>
              <a:buAutoNum type="arabicPeriod"/>
            </a:pPr>
            <a:r>
              <a:rPr lang="en-US" dirty="0"/>
              <a:t>The Temptation Of Jesus (1:12-13)</a:t>
            </a:r>
          </a:p>
          <a:p>
            <a:pPr marL="633222" indent="-514350">
              <a:buFont typeface="+mj-lt"/>
              <a:buAutoNum type="arabicPeriod"/>
            </a:pPr>
            <a:r>
              <a:rPr lang="en-US" dirty="0"/>
              <a:t>The Preaching Ministry Of Jesus (1:14-15) </a:t>
            </a:r>
          </a:p>
          <a:p>
            <a:pPr marL="633222" indent="-514350">
              <a:buFont typeface="+mj-lt"/>
              <a:buAutoNum type="arabicPeriod"/>
            </a:pPr>
            <a:r>
              <a:rPr lang="en-US" dirty="0"/>
              <a:t>The Call Of Four Fishermen (1:16-20)</a:t>
            </a:r>
          </a:p>
          <a:p>
            <a:pPr marL="633222" indent="-514350">
              <a:buFont typeface="+mj-lt"/>
              <a:buAutoNum type="arabicPeriod"/>
            </a:pPr>
            <a:r>
              <a:rPr lang="en-US" dirty="0"/>
              <a:t>A Teacher With Authority (1:21-28)</a:t>
            </a:r>
          </a:p>
          <a:p>
            <a:pPr marL="633222" indent="-514350">
              <a:buFont typeface="+mj-lt"/>
              <a:buAutoNum type="arabicPeriod"/>
            </a:pPr>
            <a:r>
              <a:rPr lang="en-US" dirty="0"/>
              <a:t>At The Home Of Simon And Andrew (1:29-39) </a:t>
            </a:r>
          </a:p>
          <a:p>
            <a:pPr marL="633222" indent="-514350">
              <a:buFont typeface="+mj-lt"/>
              <a:buAutoNum type="arabicPeriod"/>
            </a:pPr>
            <a:r>
              <a:rPr lang="en-US" dirty="0"/>
              <a:t>Jesus </a:t>
            </a:r>
            <a:r>
              <a:rPr lang="en-US" sz="3000" dirty="0"/>
              <a:t>Cleanses</a:t>
            </a:r>
            <a:r>
              <a:rPr lang="en-US" dirty="0"/>
              <a:t> A Leper (1:40-45)</a:t>
            </a:r>
          </a:p>
          <a:p>
            <a:pPr marL="633222" indent="-514350">
              <a:buFont typeface="+mj-lt"/>
              <a:buAutoNum type="arabicPeriod"/>
            </a:pPr>
            <a:r>
              <a:rPr lang="en-US" dirty="0"/>
              <a:t>Jesus Heals A Paralytic (2:1-12)</a:t>
            </a:r>
          </a:p>
          <a:p>
            <a:pPr marL="633222" indent="-514350">
              <a:buFont typeface="+mj-lt"/>
              <a:buAutoNum type="arabicPeriod"/>
            </a:pPr>
            <a:r>
              <a:rPr lang="en-US" dirty="0"/>
              <a:t>Jesus And The Tax Collector (2:13-17)</a:t>
            </a:r>
          </a:p>
          <a:p>
            <a:pPr marL="633222" indent="-514350">
              <a:buFont typeface="+mj-lt"/>
              <a:buAutoNum type="arabicPeriod"/>
            </a:pPr>
            <a:r>
              <a:rPr lang="en-US" dirty="0"/>
              <a:t>Jesus Questioned About Fasting (2:18-22)</a:t>
            </a:r>
          </a:p>
          <a:p>
            <a:pPr marL="633222" indent="-514350">
              <a:buFont typeface="+mj-lt"/>
              <a:buAutoNum type="arabicPeriod"/>
            </a:pPr>
            <a:r>
              <a:rPr lang="en-US" dirty="0"/>
              <a:t>Of Wine And Wineskins (2:22)</a:t>
            </a:r>
          </a:p>
          <a:p>
            <a:pPr marL="633222" indent="-514350">
              <a:buFont typeface="+mj-lt"/>
              <a:buAutoNum type="arabicPeriod"/>
            </a:pPr>
            <a:r>
              <a:rPr lang="en-US" dirty="0"/>
              <a:t>Lord Of The Sabbath (2:23-28)</a:t>
            </a:r>
          </a:p>
          <a:p>
            <a:pPr marL="633222" indent="-514350">
              <a:buFont typeface="+mj-lt"/>
              <a:buAutoNum type="arabicPeriod"/>
            </a:pPr>
            <a:r>
              <a:rPr lang="en-US" dirty="0"/>
              <a:t>Hard Hearts And Hard Thoughts (3:1-6) </a:t>
            </a:r>
          </a:p>
          <a:p>
            <a:pPr marL="633222" indent="-514350">
              <a:buFont typeface="+mj-lt"/>
              <a:buAutoNum type="arabicPeriod"/>
            </a:pPr>
            <a:r>
              <a:rPr lang="en-US" dirty="0"/>
              <a:t>Three Responses To Jesus (3:7-12)</a:t>
            </a:r>
          </a:p>
          <a:p>
            <a:pPr marL="633222" indent="-514350">
              <a:buFont typeface="+mj-lt"/>
              <a:buAutoNum type="arabicPeriod"/>
            </a:pPr>
            <a:r>
              <a:rPr lang="en-US" dirty="0"/>
              <a:t>The Apostles Of Christ (3:13-19)</a:t>
            </a:r>
          </a:p>
          <a:p>
            <a:pPr marL="633222" indent="-514350">
              <a:buFont typeface="+mj-lt"/>
              <a:buAutoNum type="arabicPeriod"/>
            </a:pPr>
            <a:r>
              <a:rPr lang="en-US" dirty="0"/>
              <a:t>The Family Of Jesus (3:20-21)</a:t>
            </a:r>
          </a:p>
          <a:p>
            <a:pPr marL="633222" indent="-514350">
              <a:buFont typeface="+mj-lt"/>
              <a:buAutoNum type="arabicPeriod"/>
            </a:pPr>
            <a:r>
              <a:rPr lang="en-US" dirty="0"/>
              <a:t>The Unforgivable Sin (3:22-30)</a:t>
            </a:r>
          </a:p>
          <a:p>
            <a:pPr marL="633222" indent="-514350">
              <a:buFont typeface="+mj-lt"/>
              <a:buAutoNum type="arabicPeriod"/>
            </a:pPr>
            <a:r>
              <a:rPr lang="en-US" dirty="0"/>
              <a:t>The True Family Of Jesus (3:31-35)</a:t>
            </a:r>
          </a:p>
          <a:p>
            <a:pPr marL="633222" indent="-514350">
              <a:buFont typeface="+mj-lt"/>
              <a:buAutoNum type="arabicPeriod"/>
            </a:pPr>
            <a:r>
              <a:rPr lang="en-US" dirty="0"/>
              <a:t>The Parable Of The Four Soils (4:1-20)</a:t>
            </a:r>
          </a:p>
          <a:p>
            <a:pPr marL="633222" indent="-514350">
              <a:buFont typeface="+mj-lt"/>
              <a:buAutoNum type="arabicPeriod"/>
            </a:pPr>
            <a:r>
              <a:rPr lang="en-US" dirty="0"/>
              <a:t>Take Heed What You Hear (4:21-25)</a:t>
            </a:r>
          </a:p>
          <a:p>
            <a:pPr marL="118872" indent="0">
              <a:buNone/>
            </a:pPr>
            <a:endParaRPr lang="en-US" dirty="0"/>
          </a:p>
        </p:txBody>
      </p:sp>
      <p:sp>
        <p:nvSpPr>
          <p:cNvPr id="4" name="TextBox 3">
            <a:extLst>
              <a:ext uri="{FF2B5EF4-FFF2-40B4-BE49-F238E27FC236}">
                <a16:creationId xmlns:a16="http://schemas.microsoft.com/office/drawing/2014/main" id="{6067EB22-754A-ED45-B846-FFCE9920B023}"/>
              </a:ext>
            </a:extLst>
          </p:cNvPr>
          <p:cNvSpPr txBox="1"/>
          <p:nvPr/>
        </p:nvSpPr>
        <p:spPr>
          <a:xfrm>
            <a:off x="2286000" y="1"/>
            <a:ext cx="2987965" cy="523220"/>
          </a:xfrm>
          <a:prstGeom prst="rect">
            <a:avLst/>
          </a:prstGeom>
          <a:noFill/>
        </p:spPr>
        <p:txBody>
          <a:bodyPr wrap="square" rtlCol="0">
            <a:spAutoFit/>
          </a:bodyPr>
          <a:lstStyle/>
          <a:p>
            <a:r>
              <a:rPr lang="en-US" sz="2800" b="1" dirty="0"/>
              <a:t>Mark - Outline</a:t>
            </a:r>
          </a:p>
        </p:txBody>
      </p:sp>
    </p:spTree>
    <p:extLst>
      <p:ext uri="{BB962C8B-B14F-4D97-AF65-F5344CB8AC3E}">
        <p14:creationId xmlns:p14="http://schemas.microsoft.com/office/powerpoint/2010/main" val="39897788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506628-7126-274D-A56F-F4383D7974C9}"/>
              </a:ext>
            </a:extLst>
          </p:cNvPr>
          <p:cNvSpPr>
            <a:spLocks noGrp="1"/>
          </p:cNvSpPr>
          <p:nvPr>
            <p:ph idx="4294967295"/>
          </p:nvPr>
        </p:nvSpPr>
        <p:spPr>
          <a:xfrm>
            <a:off x="304800" y="76200"/>
            <a:ext cx="8077200" cy="6705599"/>
          </a:xfrm>
        </p:spPr>
        <p:txBody>
          <a:bodyPr>
            <a:noAutofit/>
          </a:bodyPr>
          <a:lstStyle/>
          <a:p>
            <a:pPr marL="633222" indent="-514350">
              <a:buFont typeface="+mj-lt"/>
              <a:buAutoNum type="arabicPeriod" startAt="22"/>
            </a:pPr>
            <a:r>
              <a:rPr lang="en-US" sz="2100" dirty="0"/>
              <a:t>The Parable Of The Growing Seed (4:26-29) </a:t>
            </a:r>
          </a:p>
          <a:p>
            <a:pPr marL="633222" indent="-514350">
              <a:buFont typeface="+mj-lt"/>
              <a:buAutoNum type="arabicPeriod" startAt="22"/>
            </a:pPr>
            <a:r>
              <a:rPr lang="en-US" sz="2100" dirty="0"/>
              <a:t>The Parable Of The Mustard Seed (4:30-32) </a:t>
            </a:r>
          </a:p>
          <a:p>
            <a:pPr marL="633222" indent="-514350">
              <a:buFont typeface="+mj-lt"/>
              <a:buAutoNum type="arabicPeriod" startAt="22"/>
            </a:pPr>
            <a:r>
              <a:rPr lang="en-US" sz="2100" dirty="0"/>
              <a:t>Private Teaching And Its Benefits (4:33-34) </a:t>
            </a:r>
          </a:p>
          <a:p>
            <a:pPr marL="633222" indent="-514350">
              <a:buFont typeface="+mj-lt"/>
              <a:buAutoNum type="arabicPeriod" startAt="22"/>
            </a:pPr>
            <a:r>
              <a:rPr lang="en-US" sz="2100" dirty="0"/>
              <a:t>Jesus Calms The Storm (4:35-41)</a:t>
            </a:r>
          </a:p>
          <a:p>
            <a:pPr marL="633222" indent="-514350">
              <a:buFont typeface="+mj-lt"/>
              <a:buAutoNum type="arabicPeriod" startAt="22"/>
            </a:pPr>
            <a:r>
              <a:rPr lang="en-US" sz="2100" dirty="0"/>
              <a:t>Who Was Afraid Of Jesus? (5:1-20)</a:t>
            </a:r>
          </a:p>
          <a:p>
            <a:pPr marL="633222" indent="-514350">
              <a:buFont typeface="+mj-lt"/>
              <a:buAutoNum type="arabicPeriod" startAt="22"/>
            </a:pPr>
            <a:r>
              <a:rPr lang="en-US" sz="2100" dirty="0"/>
              <a:t>Touches Of The Savior (5:21-43)</a:t>
            </a:r>
          </a:p>
          <a:p>
            <a:pPr marL="633222" indent="-514350">
              <a:buFont typeface="+mj-lt"/>
              <a:buAutoNum type="arabicPeriod" startAt="22"/>
            </a:pPr>
            <a:r>
              <a:rPr lang="en-US" sz="2100" dirty="0"/>
              <a:t>When Familiarity Breeds Contempt (6:1-6) </a:t>
            </a:r>
          </a:p>
          <a:p>
            <a:pPr marL="633222" indent="-514350">
              <a:buFont typeface="+mj-lt"/>
              <a:buAutoNum type="arabicPeriod" startAt="22"/>
            </a:pPr>
            <a:r>
              <a:rPr lang="en-US" sz="2100" dirty="0"/>
              <a:t>Principles Of Evangelism (6:7-13)</a:t>
            </a:r>
          </a:p>
          <a:p>
            <a:pPr marL="633222" indent="-514350">
              <a:buFont typeface="+mj-lt"/>
              <a:buAutoNum type="arabicPeriod" startAt="22"/>
            </a:pPr>
            <a:r>
              <a:rPr lang="en-US" sz="2100" dirty="0"/>
              <a:t>Weakness In The Seat Of Power (6:14-29)</a:t>
            </a:r>
          </a:p>
          <a:p>
            <a:pPr marL="633222" indent="-514350">
              <a:buFont typeface="+mj-lt"/>
              <a:buAutoNum type="arabicPeriod" startAt="22"/>
            </a:pPr>
            <a:r>
              <a:rPr lang="en-US" sz="2100" dirty="0"/>
              <a:t>The Need For Rest (6:30-31)</a:t>
            </a:r>
          </a:p>
          <a:p>
            <a:pPr marL="633222" indent="-514350">
              <a:buFont typeface="+mj-lt"/>
              <a:buAutoNum type="arabicPeriod" startAt="22"/>
            </a:pPr>
            <a:r>
              <a:rPr lang="en-US" sz="2100" dirty="0"/>
              <a:t>Feeding The Five Thousand (6:32-44)</a:t>
            </a:r>
          </a:p>
          <a:p>
            <a:pPr marL="633222" indent="-514350">
              <a:buFont typeface="+mj-lt"/>
              <a:buAutoNum type="arabicPeriod" startAt="22"/>
            </a:pPr>
            <a:r>
              <a:rPr lang="en-US" sz="2100" dirty="0"/>
              <a:t>Jesus Walks On Water (6:45-52)</a:t>
            </a:r>
          </a:p>
          <a:p>
            <a:pPr marL="633222" indent="-514350">
              <a:buFont typeface="+mj-lt"/>
              <a:buAutoNum type="arabicPeriod" startAt="22"/>
            </a:pPr>
            <a:r>
              <a:rPr lang="en-US" sz="2100" dirty="0"/>
              <a:t>The Healings In Gennesaret (6:53-56)</a:t>
            </a:r>
          </a:p>
          <a:p>
            <a:pPr marL="633222" indent="-514350">
              <a:buFont typeface="+mj-lt"/>
              <a:buAutoNum type="arabicPeriod" startAt="22"/>
            </a:pPr>
            <a:r>
              <a:rPr lang="en-US" sz="2100" dirty="0"/>
              <a:t>The Danger Of Traditions (7:1-13)</a:t>
            </a:r>
          </a:p>
          <a:p>
            <a:pPr marL="633222" indent="-514350">
              <a:buFont typeface="+mj-lt"/>
              <a:buAutoNum type="arabicPeriod" startAt="22"/>
            </a:pPr>
            <a:r>
              <a:rPr lang="en-US" sz="2100" dirty="0"/>
              <a:t>The Source Of True Defilement (7:14-23)</a:t>
            </a:r>
          </a:p>
          <a:p>
            <a:pPr marL="633222" indent="-514350">
              <a:buFont typeface="+mj-lt"/>
              <a:buAutoNum type="arabicPeriod" startAt="22"/>
            </a:pPr>
            <a:r>
              <a:rPr lang="en-US" sz="2100" dirty="0"/>
              <a:t>A Gentile Blessed For Her Faith (7:24-30)</a:t>
            </a:r>
          </a:p>
          <a:p>
            <a:pPr marL="633222" indent="-514350">
              <a:buFont typeface="+mj-lt"/>
              <a:buAutoNum type="arabicPeriod" startAt="22"/>
            </a:pPr>
            <a:r>
              <a:rPr lang="en-US" sz="2100" dirty="0"/>
              <a:t>He Has Done All Things Well (7:31-37) </a:t>
            </a:r>
          </a:p>
          <a:p>
            <a:pPr marL="633222" indent="-514350">
              <a:buFont typeface="+mj-lt"/>
              <a:buAutoNum type="arabicPeriod" startAt="22"/>
            </a:pPr>
            <a:r>
              <a:rPr lang="en-US" sz="2100" dirty="0"/>
              <a:t>Feeding The Four Thousand (8:1-10)</a:t>
            </a:r>
          </a:p>
          <a:p>
            <a:pPr marL="633222" indent="-514350">
              <a:buFont typeface="+mj-lt"/>
              <a:buAutoNum type="arabicPeriod" startAt="22"/>
            </a:pPr>
            <a:r>
              <a:rPr lang="en-US" sz="2100" dirty="0"/>
              <a:t>The Savior’s Sigh (8:11-13)</a:t>
            </a:r>
          </a:p>
          <a:p>
            <a:pPr marL="633222" indent="-514350">
              <a:buFont typeface="+mj-lt"/>
              <a:buAutoNum type="arabicPeriod" startAt="22"/>
            </a:pPr>
            <a:r>
              <a:rPr lang="en-US" sz="2100" dirty="0"/>
              <a:t>Beware Of Leaven (8:14-21)</a:t>
            </a:r>
          </a:p>
        </p:txBody>
      </p:sp>
    </p:spTree>
    <p:extLst>
      <p:ext uri="{BB962C8B-B14F-4D97-AF65-F5344CB8AC3E}">
        <p14:creationId xmlns:p14="http://schemas.microsoft.com/office/powerpoint/2010/main" val="219043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506628-7126-274D-A56F-F4383D7974C9}"/>
              </a:ext>
            </a:extLst>
          </p:cNvPr>
          <p:cNvSpPr>
            <a:spLocks noGrp="1"/>
          </p:cNvSpPr>
          <p:nvPr>
            <p:ph idx="4294967295"/>
          </p:nvPr>
        </p:nvSpPr>
        <p:spPr>
          <a:xfrm>
            <a:off x="304800" y="76200"/>
            <a:ext cx="8077200" cy="6705599"/>
          </a:xfrm>
        </p:spPr>
        <p:txBody>
          <a:bodyPr>
            <a:noAutofit/>
          </a:bodyPr>
          <a:lstStyle/>
          <a:p>
            <a:pPr marL="633222" indent="-514350">
              <a:buFont typeface="+mj-lt"/>
              <a:buAutoNum type="arabicPeriod" startAt="42"/>
            </a:pPr>
            <a:r>
              <a:rPr lang="en-US" sz="2000" dirty="0"/>
              <a:t>The Blind Man At Bethsaida (8:22-26)</a:t>
            </a:r>
          </a:p>
          <a:p>
            <a:pPr marL="633222" indent="-514350">
              <a:buFont typeface="+mj-lt"/>
              <a:buAutoNum type="arabicPeriod" startAt="42"/>
            </a:pPr>
            <a:r>
              <a:rPr lang="en-US" sz="2000" dirty="0"/>
              <a:t>Who Do YOU Say That Jesus Is? (8:27-30)</a:t>
            </a:r>
          </a:p>
          <a:p>
            <a:pPr marL="633222" indent="-514350">
              <a:buFont typeface="+mj-lt"/>
              <a:buAutoNum type="arabicPeriod" startAt="42"/>
            </a:pPr>
            <a:r>
              <a:rPr lang="en-US" sz="2000" dirty="0"/>
              <a:t>Mindful Of The Things Of God (8:31-33)</a:t>
            </a:r>
          </a:p>
          <a:p>
            <a:pPr marL="633222" indent="-514350">
              <a:buFont typeface="+mj-lt"/>
              <a:buAutoNum type="arabicPeriod" startAt="42"/>
            </a:pPr>
            <a:r>
              <a:rPr lang="en-US" sz="2000" dirty="0"/>
              <a:t>The Cost Of Discipleship (8:34-35)</a:t>
            </a:r>
          </a:p>
          <a:p>
            <a:pPr marL="633222" indent="-514350">
              <a:buFont typeface="+mj-lt"/>
              <a:buAutoNum type="arabicPeriod" startAt="42"/>
            </a:pPr>
            <a:r>
              <a:rPr lang="en-US" sz="2000" dirty="0"/>
              <a:t>The Value Of A Soul (8:36-37)</a:t>
            </a:r>
          </a:p>
          <a:p>
            <a:pPr marL="633222" indent="-514350">
              <a:buFont typeface="+mj-lt"/>
              <a:buAutoNum type="arabicPeriod" startAt="42"/>
            </a:pPr>
            <a:r>
              <a:rPr lang="en-US" sz="2000" dirty="0"/>
              <a:t>Ashamed Of Jesus And His Words? (8:38)</a:t>
            </a:r>
          </a:p>
          <a:p>
            <a:pPr marL="633222" indent="-514350">
              <a:buFont typeface="+mj-lt"/>
              <a:buAutoNum type="arabicPeriod" startAt="42"/>
            </a:pPr>
            <a:r>
              <a:rPr lang="en-US" sz="2000" dirty="0"/>
              <a:t>They Beheld His Majesty (9:1-9)</a:t>
            </a:r>
          </a:p>
          <a:p>
            <a:pPr marL="633222" indent="-514350">
              <a:buFont typeface="+mj-lt"/>
              <a:buAutoNum type="arabicPeriod" startAt="42"/>
            </a:pPr>
            <a:r>
              <a:rPr lang="en-US" sz="2000" dirty="0"/>
              <a:t>Disciples Ask Questions (9:10-13)</a:t>
            </a:r>
          </a:p>
          <a:p>
            <a:pPr marL="633222" indent="-514350">
              <a:buFont typeface="+mj-lt"/>
              <a:buAutoNum type="arabicPeriod" startAt="42"/>
            </a:pPr>
            <a:r>
              <a:rPr lang="en-US" sz="2000" dirty="0"/>
              <a:t>Jesus Heals A Deaf-Mute Boy (9:14-29)</a:t>
            </a:r>
          </a:p>
          <a:p>
            <a:pPr marL="633222" indent="-514350">
              <a:buFont typeface="+mj-lt"/>
              <a:buAutoNum type="arabicPeriod" startAt="42"/>
            </a:pPr>
            <a:r>
              <a:rPr lang="en-US" sz="2000" dirty="0"/>
              <a:t>The Way To Greatness (9:33-37)</a:t>
            </a:r>
          </a:p>
          <a:p>
            <a:pPr marL="633222" indent="-514350">
              <a:buFont typeface="+mj-lt"/>
              <a:buAutoNum type="arabicPeriod" startAt="42"/>
            </a:pPr>
            <a:r>
              <a:rPr lang="en-US" sz="2000" dirty="0"/>
              <a:t>Principles Of Discipleship (9:38-50)</a:t>
            </a:r>
          </a:p>
          <a:p>
            <a:pPr marL="633222" indent="-514350">
              <a:buFont typeface="+mj-lt"/>
              <a:buAutoNum type="arabicPeriod" startAt="42"/>
            </a:pPr>
            <a:r>
              <a:rPr lang="en-US" sz="2000" dirty="0"/>
              <a:t>Jesus On Divorce &amp; Remarriage (10:1-12)</a:t>
            </a:r>
          </a:p>
          <a:p>
            <a:pPr marL="633222" indent="-514350">
              <a:buFont typeface="+mj-lt"/>
              <a:buAutoNum type="arabicPeriod" startAt="42"/>
            </a:pPr>
            <a:r>
              <a:rPr lang="en-US" sz="2000" dirty="0"/>
              <a:t>Jesus Blesses Little Children (10:13-16)</a:t>
            </a:r>
          </a:p>
          <a:p>
            <a:pPr marL="633222" indent="-514350">
              <a:buFont typeface="+mj-lt"/>
              <a:buAutoNum type="arabicPeriod" startAt="42"/>
            </a:pPr>
            <a:r>
              <a:rPr lang="en-US" sz="2000" dirty="0"/>
              <a:t>The Problem With Riches (10:17-27)</a:t>
            </a:r>
          </a:p>
          <a:p>
            <a:pPr marL="633222" indent="-514350">
              <a:buFont typeface="+mj-lt"/>
              <a:buAutoNum type="arabicPeriod" startAt="42"/>
            </a:pPr>
            <a:r>
              <a:rPr lang="en-US" sz="2000" dirty="0"/>
              <a:t>The Cost And Reward Of Discipleship (10:28-31)</a:t>
            </a:r>
          </a:p>
          <a:p>
            <a:pPr marL="633222" indent="-514350">
              <a:buFont typeface="+mj-lt"/>
              <a:buAutoNum type="arabicPeriod" startAt="42"/>
            </a:pPr>
            <a:r>
              <a:rPr lang="en-US" sz="2000" dirty="0"/>
              <a:t>Jesus Predicts His Passion And Resurrection (10:32-34) </a:t>
            </a:r>
          </a:p>
          <a:p>
            <a:pPr marL="633222" indent="-514350">
              <a:buFont typeface="+mj-lt"/>
              <a:buAutoNum type="arabicPeriod" startAt="42"/>
            </a:pPr>
            <a:r>
              <a:rPr lang="en-US" sz="2000" dirty="0"/>
              <a:t>The Cup And The Baptism (10:35-40)</a:t>
            </a:r>
          </a:p>
          <a:p>
            <a:pPr marL="633222" indent="-514350">
              <a:buFont typeface="+mj-lt"/>
              <a:buAutoNum type="arabicPeriod" startAt="42"/>
            </a:pPr>
            <a:r>
              <a:rPr lang="en-US" sz="2000" dirty="0"/>
              <a:t>Served By Greatness, Serve To Be Great (10:41-45) </a:t>
            </a:r>
          </a:p>
          <a:p>
            <a:pPr marL="633222" indent="-514350">
              <a:buFont typeface="+mj-lt"/>
              <a:buAutoNum type="arabicPeriod" startAt="42"/>
            </a:pPr>
            <a:r>
              <a:rPr lang="en-US" sz="2000" dirty="0"/>
              <a:t>The Healing Of Blind Bartimaeus (10:46-52)</a:t>
            </a:r>
          </a:p>
          <a:p>
            <a:pPr marL="633222" indent="-514350">
              <a:buFont typeface="+mj-lt"/>
              <a:buAutoNum type="arabicPeriod" startAt="42"/>
            </a:pPr>
            <a:r>
              <a:rPr lang="en-US" sz="2000" dirty="0"/>
              <a:t>The Triumphal Entry (11:1-11)</a:t>
            </a:r>
          </a:p>
          <a:p>
            <a:pPr marL="633222" indent="-514350">
              <a:buFont typeface="+mj-lt"/>
              <a:buAutoNum type="arabicPeriod" startAt="42"/>
            </a:pPr>
            <a:r>
              <a:rPr lang="en-US" sz="2000" dirty="0"/>
              <a:t>Cursing And Cleansing (11:12-19)</a:t>
            </a:r>
          </a:p>
        </p:txBody>
      </p:sp>
    </p:spTree>
    <p:extLst>
      <p:ext uri="{BB962C8B-B14F-4D97-AF65-F5344CB8AC3E}">
        <p14:creationId xmlns:p14="http://schemas.microsoft.com/office/powerpoint/2010/main" val="19676341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506628-7126-274D-A56F-F4383D7974C9}"/>
              </a:ext>
            </a:extLst>
          </p:cNvPr>
          <p:cNvSpPr>
            <a:spLocks noGrp="1"/>
          </p:cNvSpPr>
          <p:nvPr>
            <p:ph idx="4294967295"/>
          </p:nvPr>
        </p:nvSpPr>
        <p:spPr>
          <a:xfrm>
            <a:off x="304800" y="0"/>
            <a:ext cx="8077200" cy="6705599"/>
          </a:xfrm>
        </p:spPr>
        <p:txBody>
          <a:bodyPr>
            <a:noAutofit/>
          </a:bodyPr>
          <a:lstStyle/>
          <a:p>
            <a:pPr marL="633222" indent="-514350">
              <a:buFont typeface="+mj-lt"/>
              <a:buAutoNum type="arabicPeriod" startAt="63"/>
            </a:pPr>
            <a:r>
              <a:rPr lang="en-US" sz="2000" dirty="0"/>
              <a:t>Faith And Forgiveness (11:20-26)</a:t>
            </a:r>
          </a:p>
          <a:p>
            <a:pPr marL="633222" indent="-514350">
              <a:buFont typeface="+mj-lt"/>
              <a:buAutoNum type="arabicPeriod" startAt="63"/>
            </a:pPr>
            <a:r>
              <a:rPr lang="en-US" sz="2000" dirty="0"/>
              <a:t>Is It From Heaven Or From Men? (11:27-33)</a:t>
            </a:r>
          </a:p>
          <a:p>
            <a:pPr marL="633222" indent="-514350">
              <a:buFont typeface="+mj-lt"/>
              <a:buAutoNum type="arabicPeriod" startAt="63"/>
            </a:pPr>
            <a:r>
              <a:rPr lang="en-US" sz="2000" dirty="0"/>
              <a:t>The Parable Of The Wicked Vinedressers (12:1-12) </a:t>
            </a:r>
          </a:p>
          <a:p>
            <a:pPr marL="633222" indent="-514350">
              <a:buFont typeface="+mj-lt"/>
              <a:buAutoNum type="arabicPeriod" startAt="63"/>
            </a:pPr>
            <a:r>
              <a:rPr lang="en-US" sz="2000" dirty="0"/>
              <a:t>Our Duty To God And Country (12:13-17)</a:t>
            </a:r>
          </a:p>
          <a:p>
            <a:pPr marL="633222" indent="-514350">
              <a:buFont typeface="+mj-lt"/>
              <a:buAutoNum type="arabicPeriod" startAt="63"/>
            </a:pPr>
            <a:r>
              <a:rPr lang="en-US" sz="2000" dirty="0"/>
              <a:t>The Resurrection Of The Dead (12:18-27)</a:t>
            </a:r>
          </a:p>
          <a:p>
            <a:pPr marL="633222" indent="-514350">
              <a:buFont typeface="+mj-lt"/>
              <a:buAutoNum type="arabicPeriod" startAt="63"/>
            </a:pPr>
            <a:r>
              <a:rPr lang="en-US" sz="2000" dirty="0"/>
              <a:t>Two Great Commandments (12:28-34)</a:t>
            </a:r>
          </a:p>
          <a:p>
            <a:pPr marL="633222" indent="-514350">
              <a:buFont typeface="+mj-lt"/>
              <a:buAutoNum type="arabicPeriod" startAt="63"/>
            </a:pPr>
            <a:r>
              <a:rPr lang="en-US" sz="2000" dirty="0"/>
              <a:t>David’s Son And David’s Lord (12:35-37)</a:t>
            </a:r>
          </a:p>
          <a:p>
            <a:pPr marL="633222" indent="-514350">
              <a:buFont typeface="+mj-lt"/>
              <a:buAutoNum type="arabicPeriod" startAt="63"/>
            </a:pPr>
            <a:r>
              <a:rPr lang="en-US" sz="2000" dirty="0"/>
              <a:t>Beware Of Pretentious Scribes (12:38-40)</a:t>
            </a:r>
          </a:p>
          <a:p>
            <a:pPr marL="633222" indent="-514350">
              <a:buFont typeface="+mj-lt"/>
              <a:buAutoNum type="arabicPeriod" startAt="63"/>
            </a:pPr>
            <a:r>
              <a:rPr lang="en-US" sz="2000" dirty="0"/>
              <a:t>The Widow’s Mites (12:41-44)</a:t>
            </a:r>
          </a:p>
          <a:p>
            <a:pPr marL="633222" indent="-514350">
              <a:buFont typeface="+mj-lt"/>
              <a:buAutoNum type="arabicPeriod" startAt="63"/>
            </a:pPr>
            <a:r>
              <a:rPr lang="en-US" sz="2000" dirty="0"/>
              <a:t>The Olivet Discourse - I (13:1-37)</a:t>
            </a:r>
          </a:p>
          <a:p>
            <a:pPr marL="633222" indent="-514350">
              <a:buFont typeface="+mj-lt"/>
              <a:buAutoNum type="arabicPeriod" startAt="63"/>
            </a:pPr>
            <a:r>
              <a:rPr lang="en-US" sz="2000" dirty="0"/>
              <a:t>Four Preparatory Acts (14:1-16)</a:t>
            </a:r>
          </a:p>
          <a:p>
            <a:pPr marL="633222" indent="-514350">
              <a:buFont typeface="+mj-lt"/>
              <a:buAutoNum type="arabicPeriod" startAt="63"/>
            </a:pPr>
            <a:r>
              <a:rPr lang="en-US" sz="2000" dirty="0"/>
              <a:t>The Last Supper (14:17-26)</a:t>
            </a:r>
          </a:p>
          <a:p>
            <a:pPr marL="633222" indent="-514350">
              <a:buFont typeface="+mj-lt"/>
              <a:buAutoNum type="arabicPeriod" startAt="63"/>
            </a:pPr>
            <a:r>
              <a:rPr lang="en-US" sz="2000" dirty="0"/>
              <a:t>Jesus Predicts Peter’s Denial (14:27-31)</a:t>
            </a:r>
          </a:p>
          <a:p>
            <a:pPr marL="633222" indent="-514350">
              <a:buFont typeface="+mj-lt"/>
              <a:buAutoNum type="arabicPeriod" startAt="63"/>
            </a:pPr>
            <a:r>
              <a:rPr lang="en-US" sz="2000" dirty="0"/>
              <a:t>The Garden Of Gethsemane (14:32-42)</a:t>
            </a:r>
          </a:p>
          <a:p>
            <a:pPr marL="633222" indent="-514350">
              <a:buFont typeface="+mj-lt"/>
              <a:buAutoNum type="arabicPeriod" startAt="63"/>
            </a:pPr>
            <a:r>
              <a:rPr lang="en-US" sz="2000" dirty="0"/>
              <a:t>The Betrayal Of Jesus (14:43-52)</a:t>
            </a:r>
          </a:p>
          <a:p>
            <a:pPr marL="633222" indent="-514350">
              <a:buFont typeface="+mj-lt"/>
              <a:buAutoNum type="arabicPeriod" startAt="63"/>
            </a:pPr>
            <a:r>
              <a:rPr lang="en-US" sz="2000" dirty="0"/>
              <a:t>Jesus Before The Council (14:53-65)</a:t>
            </a:r>
          </a:p>
          <a:p>
            <a:pPr marL="633222" indent="-514350">
              <a:buFont typeface="+mj-lt"/>
              <a:buAutoNum type="arabicPeriod" startAt="63"/>
            </a:pPr>
            <a:r>
              <a:rPr lang="en-US" sz="2000" dirty="0"/>
              <a:t>Peter’s Denial Of Jesus (14:66-72)</a:t>
            </a:r>
          </a:p>
          <a:p>
            <a:pPr marL="633222" indent="-514350">
              <a:buFont typeface="+mj-lt"/>
              <a:buAutoNum type="arabicPeriod" startAt="63"/>
            </a:pPr>
            <a:r>
              <a:rPr lang="en-US" sz="2000" dirty="0"/>
              <a:t>Binding The Hands Of Jesus (15:1)</a:t>
            </a:r>
          </a:p>
          <a:p>
            <a:pPr marL="633222" indent="-514350">
              <a:buFont typeface="+mj-lt"/>
              <a:buAutoNum type="arabicPeriod" startAt="63"/>
            </a:pPr>
            <a:r>
              <a:rPr lang="en-US" sz="2000" dirty="0"/>
              <a:t>Jesus Condemned And Mocked (15:2-20)</a:t>
            </a:r>
          </a:p>
          <a:p>
            <a:pPr marL="633222" indent="-514350">
              <a:buFont typeface="+mj-lt"/>
              <a:buAutoNum type="arabicPeriod" startAt="63"/>
            </a:pPr>
            <a:r>
              <a:rPr lang="en-US" sz="2000" dirty="0"/>
              <a:t>The Crucifixion Of Jesus (15:21-32)</a:t>
            </a:r>
          </a:p>
          <a:p>
            <a:pPr marL="633222" indent="-514350">
              <a:buFont typeface="+mj-lt"/>
              <a:buAutoNum type="arabicPeriod" startAt="63"/>
            </a:pPr>
            <a:r>
              <a:rPr lang="en-US" sz="2000" dirty="0"/>
              <a:t>The Death And Burial Of Jesus (15:33-47)</a:t>
            </a:r>
          </a:p>
          <a:p>
            <a:pPr marL="633222" indent="-514350">
              <a:buFont typeface="+mj-lt"/>
              <a:buAutoNum type="arabicPeriod" startAt="63"/>
            </a:pPr>
            <a:endParaRPr lang="en-US" sz="2100" dirty="0"/>
          </a:p>
        </p:txBody>
      </p:sp>
    </p:spTree>
    <p:extLst>
      <p:ext uri="{BB962C8B-B14F-4D97-AF65-F5344CB8AC3E}">
        <p14:creationId xmlns:p14="http://schemas.microsoft.com/office/powerpoint/2010/main" val="1002321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506628-7126-274D-A56F-F4383D7974C9}"/>
              </a:ext>
            </a:extLst>
          </p:cNvPr>
          <p:cNvSpPr>
            <a:spLocks noGrp="1"/>
          </p:cNvSpPr>
          <p:nvPr>
            <p:ph idx="4294967295"/>
          </p:nvPr>
        </p:nvSpPr>
        <p:spPr>
          <a:xfrm>
            <a:off x="381000" y="152400"/>
            <a:ext cx="8001000" cy="6553199"/>
          </a:xfrm>
        </p:spPr>
        <p:txBody>
          <a:bodyPr>
            <a:noAutofit/>
          </a:bodyPr>
          <a:lstStyle/>
          <a:p>
            <a:pPr marL="633222" indent="-514350">
              <a:buFont typeface="+mj-lt"/>
              <a:buAutoNum type="arabicPeriod" startAt="84"/>
            </a:pPr>
            <a:r>
              <a:rPr lang="en-US" sz="2100" dirty="0"/>
              <a:t>He Is Risen! (16:1-14)</a:t>
            </a:r>
          </a:p>
          <a:p>
            <a:pPr marL="633222" indent="-514350">
              <a:buFont typeface="+mj-lt"/>
              <a:buAutoNum type="arabicPeriod" startAt="84"/>
            </a:pPr>
            <a:r>
              <a:rPr lang="en-US" sz="2100" dirty="0"/>
              <a:t>Five Views Of Salvation (16:15-16)</a:t>
            </a:r>
          </a:p>
          <a:p>
            <a:pPr marL="633222" indent="-514350">
              <a:buFont typeface="+mj-lt"/>
              <a:buAutoNum type="arabicPeriod" startAt="84"/>
            </a:pPr>
            <a:r>
              <a:rPr lang="en-US" sz="2100" dirty="0"/>
              <a:t>The Signs That Followed (16:17-20)</a:t>
            </a:r>
          </a:p>
          <a:p>
            <a:pPr marL="633222" indent="-514350">
              <a:buFont typeface="+mj-lt"/>
              <a:buAutoNum type="arabicPeriod" startAt="84"/>
            </a:pPr>
            <a:endParaRPr lang="en-US" sz="2100" dirty="0"/>
          </a:p>
          <a:p>
            <a:pPr marL="633222" indent="-514350">
              <a:buFont typeface="+mj-lt"/>
              <a:buAutoNum type="arabicPeriod" startAt="84"/>
            </a:pPr>
            <a:endParaRPr lang="en-US" sz="2100" dirty="0"/>
          </a:p>
        </p:txBody>
      </p:sp>
      <p:sp>
        <p:nvSpPr>
          <p:cNvPr id="2" name="TextBox 1">
            <a:extLst>
              <a:ext uri="{FF2B5EF4-FFF2-40B4-BE49-F238E27FC236}">
                <a16:creationId xmlns:a16="http://schemas.microsoft.com/office/drawing/2014/main" id="{AD4DDD5E-EBBC-7C4F-BBED-9B5CA6C3F946}"/>
              </a:ext>
            </a:extLst>
          </p:cNvPr>
          <p:cNvSpPr txBox="1"/>
          <p:nvPr/>
        </p:nvSpPr>
        <p:spPr>
          <a:xfrm>
            <a:off x="1007074" y="5638800"/>
            <a:ext cx="3720442" cy="369332"/>
          </a:xfrm>
          <a:prstGeom prst="rect">
            <a:avLst/>
          </a:prstGeom>
          <a:noFill/>
        </p:spPr>
        <p:txBody>
          <a:bodyPr wrap="none" rtlCol="0">
            <a:spAutoFit/>
          </a:bodyPr>
          <a:lstStyle/>
          <a:p>
            <a:r>
              <a:rPr lang="en-US" dirty="0"/>
              <a:t>*Mark Copeland - Executable Outline</a:t>
            </a:r>
          </a:p>
        </p:txBody>
      </p:sp>
    </p:spTree>
    <p:extLst>
      <p:ext uri="{BB962C8B-B14F-4D97-AF65-F5344CB8AC3E}">
        <p14:creationId xmlns:p14="http://schemas.microsoft.com/office/powerpoint/2010/main" val="217211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467BA-E659-1546-BD79-E849611973AF}"/>
              </a:ext>
            </a:extLst>
          </p:cNvPr>
          <p:cNvSpPr>
            <a:spLocks noGrp="1"/>
          </p:cNvSpPr>
          <p:nvPr>
            <p:ph type="title"/>
          </p:nvPr>
        </p:nvSpPr>
        <p:spPr/>
        <p:txBody>
          <a:bodyPr>
            <a:normAutofit/>
          </a:bodyPr>
          <a:lstStyle/>
          <a:p>
            <a:r>
              <a:rPr lang="en-US" sz="4000" dirty="0"/>
              <a:t>The Author </a:t>
            </a:r>
            <a:r>
              <a:rPr lang="en-US" sz="5400" dirty="0"/>
              <a:t>				   </a:t>
            </a:r>
            <a:r>
              <a:rPr lang="en-US" sz="2800" dirty="0"/>
              <a:t>  (1 of 3) </a:t>
            </a:r>
          </a:p>
        </p:txBody>
      </p:sp>
      <p:sp>
        <p:nvSpPr>
          <p:cNvPr id="3" name="Content Placeholder 2">
            <a:extLst>
              <a:ext uri="{FF2B5EF4-FFF2-40B4-BE49-F238E27FC236}">
                <a16:creationId xmlns:a16="http://schemas.microsoft.com/office/drawing/2014/main" id="{BB17B39D-FB72-9D4A-8C95-8FC66B8B93FE}"/>
              </a:ext>
            </a:extLst>
          </p:cNvPr>
          <p:cNvSpPr>
            <a:spLocks noGrp="1"/>
          </p:cNvSpPr>
          <p:nvPr>
            <p:ph idx="1"/>
          </p:nvPr>
        </p:nvSpPr>
        <p:spPr>
          <a:xfrm>
            <a:off x="152400" y="1598177"/>
            <a:ext cx="8763000" cy="5040124"/>
          </a:xfrm>
        </p:spPr>
        <p:txBody>
          <a:bodyPr>
            <a:normAutofit/>
          </a:bodyPr>
          <a:lstStyle/>
          <a:p>
            <a:pPr marL="118872" indent="0">
              <a:buNone/>
            </a:pPr>
            <a:r>
              <a:rPr lang="en-US" sz="2400" b="1" dirty="0"/>
              <a:t>The author is pretty certainly “John whose surname was Mark”</a:t>
            </a:r>
          </a:p>
          <a:p>
            <a:pPr marL="118872" indent="0">
              <a:buNone/>
            </a:pPr>
            <a:endParaRPr lang="en-US" sz="2400" b="1" dirty="0"/>
          </a:p>
          <a:p>
            <a:pPr marL="118872" indent="0">
              <a:buNone/>
            </a:pPr>
            <a:endParaRPr lang="en-US" sz="2400" b="1" dirty="0"/>
          </a:p>
          <a:p>
            <a:pPr marL="118872" indent="0">
              <a:buNone/>
            </a:pPr>
            <a:endParaRPr lang="en-US" sz="1400" b="1" dirty="0"/>
          </a:p>
          <a:p>
            <a:pPr marL="118872" indent="0">
              <a:buNone/>
            </a:pPr>
            <a:r>
              <a:rPr lang="en-US" sz="2400" b="1" dirty="0"/>
              <a:t>He was the cousin of Barnabas. (according to Paul)</a:t>
            </a:r>
          </a:p>
          <a:p>
            <a:pPr marL="118872" indent="0">
              <a:buNone/>
            </a:pPr>
            <a:endParaRPr lang="en-US" sz="2400" b="1" dirty="0"/>
          </a:p>
          <a:p>
            <a:pPr marL="118872" indent="0">
              <a:buNone/>
            </a:pPr>
            <a:endParaRPr lang="en-US" sz="2400" b="1" dirty="0"/>
          </a:p>
          <a:p>
            <a:pPr marL="118872" indent="0">
              <a:buNone/>
            </a:pPr>
            <a:endParaRPr lang="en-US" sz="2400" b="1" dirty="0"/>
          </a:p>
          <a:p>
            <a:pPr marL="118872" indent="0">
              <a:buNone/>
            </a:pPr>
            <a:r>
              <a:rPr lang="en-US" sz="2400" b="1" dirty="0"/>
              <a:t>While his name does not anywhere appear in the book, early Christian writers uniformly attribute the writing to John Mark.</a:t>
            </a:r>
          </a:p>
          <a:p>
            <a:pPr marL="118872" indent="0">
              <a:buNone/>
            </a:pPr>
            <a:r>
              <a:rPr lang="en-US" sz="2400" b="1" dirty="0"/>
              <a:t>	</a:t>
            </a:r>
            <a:r>
              <a:rPr lang="en-US" sz="2200" b="1" dirty="0"/>
              <a:t>Papias, Eusebius, Irenaeus, Clement of Alexandria, Origen</a:t>
            </a:r>
          </a:p>
        </p:txBody>
      </p:sp>
      <p:sp>
        <p:nvSpPr>
          <p:cNvPr id="4" name="TextBox 3"/>
          <p:cNvSpPr txBox="1"/>
          <p:nvPr/>
        </p:nvSpPr>
        <p:spPr>
          <a:xfrm>
            <a:off x="1183575" y="2011210"/>
            <a:ext cx="7696200" cy="1015663"/>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Acts 12:25    </a:t>
            </a:r>
            <a:r>
              <a:rPr lang="en-US" sz="2000" b="1" i="1" dirty="0">
                <a:solidFill>
                  <a:srgbClr val="002060"/>
                </a:solidFill>
                <a:latin typeface="Arial" panose="020B0604020202020204" pitchFamily="34" charset="0"/>
                <a:cs typeface="Arial" panose="020B0604020202020204" pitchFamily="34" charset="0"/>
              </a:rPr>
              <a:t>And Barnabas and Saul returned from Jerusalem when they had fulfilled their ministry, and they also took with them John whose surname was Mark.</a:t>
            </a:r>
          </a:p>
        </p:txBody>
      </p:sp>
      <p:sp>
        <p:nvSpPr>
          <p:cNvPr id="5" name="TextBox 4"/>
          <p:cNvSpPr txBox="1"/>
          <p:nvPr/>
        </p:nvSpPr>
        <p:spPr>
          <a:xfrm>
            <a:off x="1183575" y="3357749"/>
            <a:ext cx="7391400" cy="1015663"/>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Col 4:10   </a:t>
            </a:r>
            <a:r>
              <a:rPr lang="en-US" sz="2000" b="1" i="1" dirty="0">
                <a:solidFill>
                  <a:srgbClr val="002060"/>
                </a:solidFill>
                <a:latin typeface="Arial" panose="020B0604020202020204" pitchFamily="34" charset="0"/>
                <a:cs typeface="Arial" panose="020B0604020202020204" pitchFamily="34" charset="0"/>
              </a:rPr>
              <a:t>Aristarchus my fellow prisoner greets you, with Mark the cousin of Barnabas (about whom you received instructions: if he comes to you, welcome him).</a:t>
            </a:r>
          </a:p>
        </p:txBody>
      </p:sp>
    </p:spTree>
    <p:extLst>
      <p:ext uri="{BB962C8B-B14F-4D97-AF65-F5344CB8AC3E}">
        <p14:creationId xmlns:p14="http://schemas.microsoft.com/office/powerpoint/2010/main" val="2645682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235" y="187492"/>
            <a:ext cx="8229600" cy="1252728"/>
          </a:xfrm>
        </p:spPr>
        <p:txBody>
          <a:bodyPr/>
          <a:lstStyle/>
          <a:p>
            <a:pPr algn="ctr"/>
            <a:r>
              <a:rPr lang="en-US" dirty="0"/>
              <a:t>Mark</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609600" y="2895600"/>
            <a:ext cx="3124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048500" y="2933700"/>
            <a:ext cx="3200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52400" y="5562600"/>
            <a:ext cx="1981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543800" y="5562600"/>
            <a:ext cx="1981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838200" y="6553200"/>
            <a:ext cx="76962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3340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6388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838200" y="4191000"/>
            <a:ext cx="2362200" cy="369332"/>
          </a:xfrm>
          <a:prstGeom prst="rect">
            <a:avLst/>
          </a:prstGeom>
          <a:noFill/>
        </p:spPr>
        <p:txBody>
          <a:bodyPr wrap="square" rtlCol="0">
            <a:spAutoFit/>
          </a:bodyPr>
          <a:lstStyle/>
          <a:p>
            <a:r>
              <a:rPr lang="en-US" dirty="0"/>
              <a:t>    </a:t>
            </a:r>
            <a:r>
              <a:rPr lang="en-US" sz="1600" dirty="0"/>
              <a:t>Chapters 1:1--13</a:t>
            </a:r>
          </a:p>
        </p:txBody>
      </p:sp>
      <p:sp>
        <p:nvSpPr>
          <p:cNvPr id="118" name="TextBox 117"/>
          <p:cNvSpPr txBox="1"/>
          <p:nvPr/>
        </p:nvSpPr>
        <p:spPr>
          <a:xfrm>
            <a:off x="2971800" y="4191000"/>
            <a:ext cx="3048000" cy="338554"/>
          </a:xfrm>
          <a:prstGeom prst="rect">
            <a:avLst/>
          </a:prstGeom>
          <a:noFill/>
        </p:spPr>
        <p:txBody>
          <a:bodyPr wrap="square" rtlCol="0">
            <a:spAutoFit/>
          </a:bodyPr>
          <a:lstStyle/>
          <a:p>
            <a:r>
              <a:rPr lang="en-US" sz="1600" dirty="0"/>
              <a:t>       Chapters 1:14-8:30</a:t>
            </a:r>
          </a:p>
        </p:txBody>
      </p:sp>
      <p:sp>
        <p:nvSpPr>
          <p:cNvPr id="132" name="TextBox 131"/>
          <p:cNvSpPr txBox="1"/>
          <p:nvPr/>
        </p:nvSpPr>
        <p:spPr>
          <a:xfrm>
            <a:off x="990600" y="4038600"/>
            <a:ext cx="23622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1371600" y="2895600"/>
            <a:ext cx="3124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838200" y="4572000"/>
            <a:ext cx="7696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9530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096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114800" y="2895600"/>
            <a:ext cx="3124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943600" y="4191000"/>
            <a:ext cx="2590800" cy="338554"/>
          </a:xfrm>
          <a:prstGeom prst="rect">
            <a:avLst/>
          </a:prstGeom>
          <a:noFill/>
        </p:spPr>
        <p:txBody>
          <a:bodyPr wrap="square" rtlCol="0">
            <a:spAutoFit/>
          </a:bodyPr>
          <a:lstStyle/>
          <a:p>
            <a:r>
              <a:rPr lang="en-US" sz="1600" dirty="0"/>
              <a:t>     Chapters 8:31-16:20</a:t>
            </a:r>
          </a:p>
        </p:txBody>
      </p:sp>
      <p:sp>
        <p:nvSpPr>
          <p:cNvPr id="85" name="TextBox 84"/>
          <p:cNvSpPr txBox="1"/>
          <p:nvPr/>
        </p:nvSpPr>
        <p:spPr>
          <a:xfrm>
            <a:off x="1066800" y="1447800"/>
            <a:ext cx="2292792" cy="584775"/>
          </a:xfrm>
          <a:prstGeom prst="rect">
            <a:avLst/>
          </a:prstGeom>
          <a:noFill/>
        </p:spPr>
        <p:txBody>
          <a:bodyPr wrap="square" rtlCol="0">
            <a:spAutoFit/>
          </a:bodyPr>
          <a:lstStyle/>
          <a:p>
            <a:r>
              <a:rPr lang="en-US" sz="1600" dirty="0">
                <a:latin typeface="Arial Black" pitchFamily="34" charset="0"/>
              </a:rPr>
              <a:t>  Introduction &amp;</a:t>
            </a:r>
          </a:p>
          <a:p>
            <a:r>
              <a:rPr lang="en-US" sz="1600" dirty="0">
                <a:latin typeface="Arial Black" pitchFamily="34" charset="0"/>
              </a:rPr>
              <a:t>    Preparation</a:t>
            </a:r>
          </a:p>
        </p:txBody>
      </p:sp>
      <p:sp>
        <p:nvSpPr>
          <p:cNvPr id="86" name="TextBox 85"/>
          <p:cNvSpPr txBox="1"/>
          <p:nvPr/>
        </p:nvSpPr>
        <p:spPr>
          <a:xfrm>
            <a:off x="3124200" y="1447800"/>
            <a:ext cx="2929670" cy="338554"/>
          </a:xfrm>
          <a:prstGeom prst="rect">
            <a:avLst/>
          </a:prstGeom>
          <a:noFill/>
        </p:spPr>
        <p:txBody>
          <a:bodyPr wrap="square" rtlCol="0">
            <a:spAutoFit/>
          </a:bodyPr>
          <a:lstStyle/>
          <a:p>
            <a:r>
              <a:rPr lang="en-US" sz="1600" dirty="0">
                <a:latin typeface="Arial Black" pitchFamily="34" charset="0"/>
              </a:rPr>
              <a:t>The Servant at Work</a:t>
            </a:r>
          </a:p>
        </p:txBody>
      </p:sp>
      <p:sp>
        <p:nvSpPr>
          <p:cNvPr id="87" name="TextBox 86"/>
          <p:cNvSpPr txBox="1"/>
          <p:nvPr/>
        </p:nvSpPr>
        <p:spPr>
          <a:xfrm>
            <a:off x="5867400" y="1447800"/>
            <a:ext cx="3276600" cy="584775"/>
          </a:xfrm>
          <a:prstGeom prst="rect">
            <a:avLst/>
          </a:prstGeom>
          <a:noFill/>
        </p:spPr>
        <p:txBody>
          <a:bodyPr wrap="square" rtlCol="0">
            <a:spAutoFit/>
          </a:bodyPr>
          <a:lstStyle/>
          <a:p>
            <a:r>
              <a:rPr lang="en-US" sz="1600" dirty="0">
                <a:latin typeface="Arial Black" pitchFamily="34" charset="0"/>
              </a:rPr>
              <a:t> The Servant Rejected…</a:t>
            </a:r>
          </a:p>
          <a:p>
            <a:r>
              <a:rPr lang="en-US" sz="1600" dirty="0">
                <a:latin typeface="Arial Black" pitchFamily="34" charset="0"/>
              </a:rPr>
              <a:t>         Then Exalted</a:t>
            </a:r>
          </a:p>
        </p:txBody>
      </p:sp>
      <p:sp>
        <p:nvSpPr>
          <p:cNvPr id="88" name="TextBox 87"/>
          <p:cNvSpPr txBox="1"/>
          <p:nvPr/>
        </p:nvSpPr>
        <p:spPr>
          <a:xfrm>
            <a:off x="1066800" y="2057400"/>
            <a:ext cx="2438401" cy="830997"/>
          </a:xfrm>
          <a:prstGeom prst="rect">
            <a:avLst/>
          </a:prstGeom>
          <a:noFill/>
        </p:spPr>
        <p:txBody>
          <a:bodyPr wrap="square" rtlCol="0">
            <a:spAutoFit/>
          </a:bodyPr>
          <a:lstStyle/>
          <a:p>
            <a:r>
              <a:rPr lang="en-US" sz="1600" b="1" dirty="0"/>
              <a:t>A brief introduction </a:t>
            </a:r>
          </a:p>
          <a:p>
            <a:r>
              <a:rPr lang="en-US" sz="1600" b="1" dirty="0"/>
              <a:t>sets Jesus ministry </a:t>
            </a:r>
          </a:p>
          <a:p>
            <a:r>
              <a:rPr lang="en-US" sz="1600" b="1" dirty="0"/>
              <a:t>        in motion </a:t>
            </a:r>
          </a:p>
        </p:txBody>
      </p:sp>
      <p:sp>
        <p:nvSpPr>
          <p:cNvPr id="89" name="TextBox 88"/>
          <p:cNvSpPr txBox="1"/>
          <p:nvPr/>
        </p:nvSpPr>
        <p:spPr>
          <a:xfrm>
            <a:off x="1143000" y="2895600"/>
            <a:ext cx="1930604" cy="954107"/>
          </a:xfrm>
          <a:prstGeom prst="rect">
            <a:avLst/>
          </a:prstGeom>
          <a:noFill/>
        </p:spPr>
        <p:txBody>
          <a:bodyPr wrap="square" rtlCol="0">
            <a:spAutoFit/>
          </a:bodyPr>
          <a:lstStyle/>
          <a:p>
            <a:pPr>
              <a:buFont typeface="Arial" pitchFamily="34" charset="0"/>
              <a:buChar char="•"/>
            </a:pPr>
            <a:r>
              <a:rPr lang="en-US" sz="1400" dirty="0"/>
              <a:t>John the Baptizer</a:t>
            </a:r>
            <a:br>
              <a:rPr lang="en-US" sz="1400" dirty="0"/>
            </a:br>
            <a:r>
              <a:rPr lang="en-US" sz="1400" dirty="0"/>
              <a:t>prepares the way</a:t>
            </a:r>
          </a:p>
          <a:p>
            <a:pPr>
              <a:buFont typeface="Arial" pitchFamily="34" charset="0"/>
              <a:buChar char="•"/>
            </a:pPr>
            <a:r>
              <a:rPr lang="en-US" sz="1400" dirty="0"/>
              <a:t>Jesus is tempted </a:t>
            </a:r>
            <a:br>
              <a:rPr lang="en-US" sz="1400" dirty="0"/>
            </a:br>
            <a:r>
              <a:rPr lang="en-US" sz="1400" dirty="0"/>
              <a:t>in the wilderness</a:t>
            </a:r>
          </a:p>
        </p:txBody>
      </p:sp>
      <p:sp>
        <p:nvSpPr>
          <p:cNvPr id="103" name="TextBox 102"/>
          <p:cNvSpPr txBox="1"/>
          <p:nvPr/>
        </p:nvSpPr>
        <p:spPr>
          <a:xfrm>
            <a:off x="3048000" y="1828800"/>
            <a:ext cx="2981687" cy="338554"/>
          </a:xfrm>
          <a:prstGeom prst="rect">
            <a:avLst/>
          </a:prstGeom>
          <a:noFill/>
        </p:spPr>
        <p:txBody>
          <a:bodyPr wrap="square" rtlCol="0">
            <a:spAutoFit/>
          </a:bodyPr>
          <a:lstStyle/>
          <a:p>
            <a:r>
              <a:rPr lang="en-US" sz="1600" b="1" dirty="0"/>
              <a:t> Jesus helping people in need .</a:t>
            </a:r>
          </a:p>
        </p:txBody>
      </p:sp>
      <p:sp>
        <p:nvSpPr>
          <p:cNvPr id="105" name="TextBox 104"/>
          <p:cNvSpPr txBox="1"/>
          <p:nvPr/>
        </p:nvSpPr>
        <p:spPr>
          <a:xfrm>
            <a:off x="2971800" y="2286000"/>
            <a:ext cx="3048000" cy="2308324"/>
          </a:xfrm>
          <a:prstGeom prst="rect">
            <a:avLst/>
          </a:prstGeom>
          <a:noFill/>
        </p:spPr>
        <p:txBody>
          <a:bodyPr wrap="square" rtlCol="0">
            <a:spAutoFit/>
          </a:bodyPr>
          <a:lstStyle/>
          <a:p>
            <a:pPr>
              <a:buFont typeface="Arial" pitchFamily="34" charset="0"/>
              <a:buChar char="•"/>
            </a:pPr>
            <a:r>
              <a:rPr lang="en-US" sz="1400" dirty="0"/>
              <a:t>Because people are in darkness,</a:t>
            </a:r>
            <a:br>
              <a:rPr lang="en-US" sz="1400" dirty="0"/>
            </a:br>
            <a:r>
              <a:rPr lang="en-US" sz="1400" dirty="0"/>
              <a:t>            </a:t>
            </a:r>
            <a:r>
              <a:rPr lang="en-US" sz="1400" b="1" dirty="0"/>
              <a:t> </a:t>
            </a:r>
            <a:r>
              <a:rPr lang="en-US" sz="1400" dirty="0"/>
              <a:t>     He enlightens.</a:t>
            </a:r>
          </a:p>
          <a:p>
            <a:pPr>
              <a:buFont typeface="Arial" pitchFamily="34" charset="0"/>
              <a:buChar char="•"/>
            </a:pPr>
            <a:r>
              <a:rPr lang="en-US" sz="1400" dirty="0"/>
              <a:t>Because people are sick/afflicted,    </a:t>
            </a:r>
            <a:br>
              <a:rPr lang="en-US" sz="1400" dirty="0"/>
            </a:br>
            <a:r>
              <a:rPr lang="en-US" sz="1400" dirty="0"/>
              <a:t>                      He heals.</a:t>
            </a:r>
          </a:p>
          <a:p>
            <a:pPr>
              <a:buFont typeface="Arial" pitchFamily="34" charset="0"/>
              <a:buChar char="•"/>
            </a:pPr>
            <a:r>
              <a:rPr lang="en-US" sz="1400" dirty="0"/>
              <a:t>Because people are without hope,                 </a:t>
            </a:r>
            <a:br>
              <a:rPr lang="en-US" sz="1400" dirty="0"/>
            </a:br>
            <a:r>
              <a:rPr lang="en-US" sz="1400" dirty="0"/>
              <a:t>                He encourages.</a:t>
            </a:r>
          </a:p>
          <a:p>
            <a:pPr>
              <a:buFont typeface="Arial" pitchFamily="34" charset="0"/>
              <a:buChar char="•"/>
            </a:pPr>
            <a:r>
              <a:rPr lang="en-US" sz="1400" dirty="0"/>
              <a:t>Because people are sinful, </a:t>
            </a:r>
          </a:p>
          <a:p>
            <a:r>
              <a:rPr lang="en-US" sz="1400" dirty="0"/>
              <a:t>                  He forgives.</a:t>
            </a:r>
          </a:p>
          <a:p>
            <a:br>
              <a:rPr lang="en-US" sz="1600" dirty="0"/>
            </a:br>
            <a:endParaRPr lang="en-US" sz="1600" dirty="0"/>
          </a:p>
        </p:txBody>
      </p:sp>
      <p:sp>
        <p:nvSpPr>
          <p:cNvPr id="107" name="TextBox 106"/>
          <p:cNvSpPr txBox="1"/>
          <p:nvPr/>
        </p:nvSpPr>
        <p:spPr>
          <a:xfrm rot="10800000" flipV="1">
            <a:off x="5867400" y="1950423"/>
            <a:ext cx="2895600" cy="830997"/>
          </a:xfrm>
          <a:prstGeom prst="rect">
            <a:avLst/>
          </a:prstGeom>
          <a:noFill/>
        </p:spPr>
        <p:txBody>
          <a:bodyPr wrap="square" rtlCol="0">
            <a:spAutoFit/>
          </a:bodyPr>
          <a:lstStyle/>
          <a:p>
            <a:r>
              <a:rPr lang="en-US" sz="1600" b="1" dirty="0"/>
              <a:t>A growing discontent among</a:t>
            </a:r>
          </a:p>
          <a:p>
            <a:r>
              <a:rPr lang="en-US" sz="1600" b="1" dirty="0"/>
              <a:t>The authorities leads to Jesus’</a:t>
            </a:r>
          </a:p>
          <a:p>
            <a:r>
              <a:rPr lang="en-US" sz="1600" b="1" dirty="0"/>
              <a:t>suffering and death </a:t>
            </a:r>
          </a:p>
        </p:txBody>
      </p:sp>
      <p:sp>
        <p:nvSpPr>
          <p:cNvPr id="108" name="TextBox 107"/>
          <p:cNvSpPr txBox="1"/>
          <p:nvPr/>
        </p:nvSpPr>
        <p:spPr>
          <a:xfrm>
            <a:off x="5638800" y="2743200"/>
            <a:ext cx="3505200" cy="1384995"/>
          </a:xfrm>
          <a:prstGeom prst="rect">
            <a:avLst/>
          </a:prstGeom>
          <a:noFill/>
        </p:spPr>
        <p:txBody>
          <a:bodyPr wrap="square" rtlCol="0">
            <a:spAutoFit/>
          </a:bodyPr>
          <a:lstStyle/>
          <a:p>
            <a:pPr>
              <a:buFont typeface="Arial" pitchFamily="34" charset="0"/>
              <a:buChar char="•"/>
            </a:pPr>
            <a:r>
              <a:rPr lang="en-US" sz="1400" dirty="0"/>
              <a:t>He presses the claim, “the Messiah.”</a:t>
            </a:r>
          </a:p>
          <a:p>
            <a:pPr>
              <a:buFont typeface="Arial" pitchFamily="34" charset="0"/>
              <a:buChar char="•"/>
            </a:pPr>
            <a:r>
              <a:rPr lang="en-US" sz="1400" dirty="0"/>
              <a:t>He spends time alone with His disciples</a:t>
            </a:r>
          </a:p>
          <a:p>
            <a:pPr>
              <a:buFont typeface="Arial" pitchFamily="34" charset="0"/>
              <a:buChar char="•"/>
            </a:pPr>
            <a:r>
              <a:rPr lang="en-US" sz="1400" dirty="0"/>
              <a:t>He is in open conflict with His enemies.</a:t>
            </a:r>
          </a:p>
          <a:p>
            <a:pPr>
              <a:buFont typeface="Arial" pitchFamily="34" charset="0"/>
              <a:buChar char="•"/>
            </a:pPr>
            <a:r>
              <a:rPr lang="en-US" sz="1400" dirty="0"/>
              <a:t>He is deserted, tortured, crucified and </a:t>
            </a:r>
          </a:p>
          <a:p>
            <a:r>
              <a:rPr lang="en-US" sz="1400" dirty="0"/>
              <a:t>buried.</a:t>
            </a:r>
          </a:p>
          <a:p>
            <a:pPr>
              <a:buFont typeface="Arial" pitchFamily="34" charset="0"/>
              <a:buChar char="•"/>
            </a:pPr>
            <a:r>
              <a:rPr lang="en-US" sz="1400" dirty="0"/>
              <a:t>He is raised bodily from the dead.</a:t>
            </a:r>
          </a:p>
        </p:txBody>
      </p:sp>
      <p:sp>
        <p:nvSpPr>
          <p:cNvPr id="128" name="TextBox 127"/>
          <p:cNvSpPr txBox="1"/>
          <p:nvPr/>
        </p:nvSpPr>
        <p:spPr>
          <a:xfrm>
            <a:off x="1524000" y="4648200"/>
            <a:ext cx="2362200" cy="338554"/>
          </a:xfrm>
          <a:prstGeom prst="rect">
            <a:avLst/>
          </a:prstGeom>
          <a:noFill/>
        </p:spPr>
        <p:txBody>
          <a:bodyPr wrap="square" rtlCol="0">
            <a:spAutoFit/>
          </a:bodyPr>
          <a:lstStyle/>
          <a:p>
            <a:r>
              <a:rPr lang="en-US" sz="1600" dirty="0"/>
              <a:t>          Service to others</a:t>
            </a:r>
          </a:p>
        </p:txBody>
      </p:sp>
      <p:sp>
        <p:nvSpPr>
          <p:cNvPr id="129" name="TextBox 128"/>
          <p:cNvSpPr txBox="1"/>
          <p:nvPr/>
        </p:nvSpPr>
        <p:spPr>
          <a:xfrm>
            <a:off x="-228600" y="4648200"/>
            <a:ext cx="1219200" cy="338554"/>
          </a:xfrm>
          <a:prstGeom prst="rect">
            <a:avLst/>
          </a:prstGeom>
          <a:noFill/>
        </p:spPr>
        <p:txBody>
          <a:bodyPr wrap="square" rtlCol="0">
            <a:spAutoFit/>
          </a:bodyPr>
          <a:lstStyle/>
          <a:p>
            <a:r>
              <a:rPr lang="en-US" sz="1600" dirty="0"/>
              <a:t>    Emphasis</a:t>
            </a:r>
          </a:p>
        </p:txBody>
      </p:sp>
      <p:cxnSp>
        <p:nvCxnSpPr>
          <p:cNvPr id="142" name="Straight Connector 141"/>
          <p:cNvCxnSpPr>
            <a:stCxn id="105" idx="2"/>
          </p:cNvCxnSpPr>
          <p:nvPr/>
        </p:nvCxnSpPr>
        <p:spPr>
          <a:xfrm rot="5400000">
            <a:off x="3973562" y="5116562"/>
            <a:ext cx="1044476"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53" name="TextBox 152"/>
          <p:cNvSpPr txBox="1"/>
          <p:nvPr/>
        </p:nvSpPr>
        <p:spPr>
          <a:xfrm>
            <a:off x="5715000" y="4648200"/>
            <a:ext cx="1749390" cy="338554"/>
          </a:xfrm>
          <a:prstGeom prst="rect">
            <a:avLst/>
          </a:prstGeom>
          <a:noFill/>
        </p:spPr>
        <p:txBody>
          <a:bodyPr wrap="none" rtlCol="0">
            <a:spAutoFit/>
          </a:bodyPr>
          <a:lstStyle/>
          <a:p>
            <a:r>
              <a:rPr lang="en-US" sz="1600" dirty="0"/>
              <a:t>Sacrifice for others</a:t>
            </a:r>
          </a:p>
        </p:txBody>
      </p:sp>
      <p:sp>
        <p:nvSpPr>
          <p:cNvPr id="156" name="TextBox 155"/>
          <p:cNvSpPr txBox="1"/>
          <p:nvPr/>
        </p:nvSpPr>
        <p:spPr>
          <a:xfrm>
            <a:off x="0" y="4953000"/>
            <a:ext cx="838200" cy="338554"/>
          </a:xfrm>
          <a:prstGeom prst="rect">
            <a:avLst/>
          </a:prstGeom>
          <a:noFill/>
        </p:spPr>
        <p:txBody>
          <a:bodyPr wrap="square" rtlCol="0">
            <a:spAutoFit/>
          </a:bodyPr>
          <a:lstStyle/>
          <a:p>
            <a:r>
              <a:rPr lang="en-US" sz="1600" dirty="0"/>
              <a:t>  Scope</a:t>
            </a:r>
          </a:p>
        </p:txBody>
      </p:sp>
      <p:sp>
        <p:nvSpPr>
          <p:cNvPr id="157" name="TextBox 156"/>
          <p:cNvSpPr txBox="1"/>
          <p:nvPr/>
        </p:nvSpPr>
        <p:spPr>
          <a:xfrm>
            <a:off x="1447800" y="4953000"/>
            <a:ext cx="2366289" cy="338554"/>
          </a:xfrm>
          <a:prstGeom prst="rect">
            <a:avLst/>
          </a:prstGeom>
          <a:noFill/>
        </p:spPr>
        <p:txBody>
          <a:bodyPr wrap="none" rtlCol="0">
            <a:spAutoFit/>
          </a:bodyPr>
          <a:lstStyle/>
          <a:p>
            <a:r>
              <a:rPr lang="en-US" sz="1600" dirty="0"/>
              <a:t>Ministry to the multitudes</a:t>
            </a:r>
          </a:p>
        </p:txBody>
      </p:sp>
      <p:sp>
        <p:nvSpPr>
          <p:cNvPr id="159" name="TextBox 158"/>
          <p:cNvSpPr txBox="1"/>
          <p:nvPr/>
        </p:nvSpPr>
        <p:spPr>
          <a:xfrm>
            <a:off x="5257800" y="4953000"/>
            <a:ext cx="2438400" cy="338554"/>
          </a:xfrm>
          <a:prstGeom prst="rect">
            <a:avLst/>
          </a:prstGeom>
          <a:noFill/>
        </p:spPr>
        <p:txBody>
          <a:bodyPr wrap="square" rtlCol="0">
            <a:spAutoFit/>
          </a:bodyPr>
          <a:lstStyle/>
          <a:p>
            <a:r>
              <a:rPr lang="en-US" sz="1600" dirty="0"/>
              <a:t>       Ministry to the Twelve</a:t>
            </a:r>
          </a:p>
        </p:txBody>
      </p:sp>
      <p:sp>
        <p:nvSpPr>
          <p:cNvPr id="160" name="TextBox 159"/>
          <p:cNvSpPr txBox="1"/>
          <p:nvPr/>
        </p:nvSpPr>
        <p:spPr>
          <a:xfrm>
            <a:off x="-152400" y="5334000"/>
            <a:ext cx="1119331" cy="369332"/>
          </a:xfrm>
          <a:prstGeom prst="rect">
            <a:avLst/>
          </a:prstGeom>
          <a:noFill/>
        </p:spPr>
        <p:txBody>
          <a:bodyPr wrap="square" rtlCol="0">
            <a:spAutoFit/>
          </a:bodyPr>
          <a:lstStyle/>
          <a:p>
            <a:r>
              <a:rPr lang="en-US" dirty="0"/>
              <a:t>   </a:t>
            </a:r>
            <a:r>
              <a:rPr lang="en-US" sz="1600" dirty="0"/>
              <a:t>Sections</a:t>
            </a:r>
          </a:p>
        </p:txBody>
      </p:sp>
      <p:sp>
        <p:nvSpPr>
          <p:cNvPr id="161" name="TextBox 160"/>
          <p:cNvSpPr txBox="1"/>
          <p:nvPr/>
        </p:nvSpPr>
        <p:spPr>
          <a:xfrm>
            <a:off x="1219200" y="5334000"/>
            <a:ext cx="2971800" cy="338554"/>
          </a:xfrm>
          <a:prstGeom prst="rect">
            <a:avLst/>
          </a:prstGeom>
          <a:noFill/>
        </p:spPr>
        <p:txBody>
          <a:bodyPr wrap="square" rtlCol="0">
            <a:spAutoFit/>
          </a:bodyPr>
          <a:lstStyle/>
          <a:p>
            <a:r>
              <a:rPr lang="en-US" sz="1600" dirty="0"/>
              <a:t>Action…reaction…confrontation</a:t>
            </a:r>
          </a:p>
        </p:txBody>
      </p:sp>
      <p:sp>
        <p:nvSpPr>
          <p:cNvPr id="162" name="TextBox 161"/>
          <p:cNvSpPr txBox="1"/>
          <p:nvPr/>
        </p:nvSpPr>
        <p:spPr>
          <a:xfrm>
            <a:off x="5105400" y="5334000"/>
            <a:ext cx="3178678" cy="338554"/>
          </a:xfrm>
          <a:prstGeom prst="rect">
            <a:avLst/>
          </a:prstGeom>
          <a:noFill/>
        </p:spPr>
        <p:txBody>
          <a:bodyPr wrap="square" rtlCol="0">
            <a:spAutoFit/>
          </a:bodyPr>
          <a:lstStyle/>
          <a:p>
            <a:r>
              <a:rPr lang="en-US" sz="1600" dirty="0"/>
              <a:t>Revelation…crucifixion…exaltation</a:t>
            </a:r>
          </a:p>
        </p:txBody>
      </p:sp>
      <p:sp>
        <p:nvSpPr>
          <p:cNvPr id="163" name="TextBox 162"/>
          <p:cNvSpPr txBox="1"/>
          <p:nvPr/>
        </p:nvSpPr>
        <p:spPr>
          <a:xfrm rot="10800000" flipV="1">
            <a:off x="0" y="5624512"/>
            <a:ext cx="990600" cy="523220"/>
          </a:xfrm>
          <a:prstGeom prst="rect">
            <a:avLst/>
          </a:prstGeom>
          <a:noFill/>
        </p:spPr>
        <p:txBody>
          <a:bodyPr wrap="square" rtlCol="0">
            <a:spAutoFit/>
          </a:bodyPr>
          <a:lstStyle/>
          <a:p>
            <a:r>
              <a:rPr lang="en-US" sz="1400" dirty="0"/>
              <a:t>   Main     </a:t>
            </a:r>
            <a:br>
              <a:rPr lang="en-US" sz="1400" dirty="0"/>
            </a:br>
            <a:r>
              <a:rPr lang="en-US" sz="1400" dirty="0"/>
              <a:t> Theme</a:t>
            </a:r>
          </a:p>
        </p:txBody>
      </p:sp>
      <p:sp>
        <p:nvSpPr>
          <p:cNvPr id="164" name="TextBox 163"/>
          <p:cNvSpPr txBox="1"/>
          <p:nvPr/>
        </p:nvSpPr>
        <p:spPr>
          <a:xfrm>
            <a:off x="0" y="6019800"/>
            <a:ext cx="914400" cy="615553"/>
          </a:xfrm>
          <a:prstGeom prst="rect">
            <a:avLst/>
          </a:prstGeom>
          <a:noFill/>
        </p:spPr>
        <p:txBody>
          <a:bodyPr wrap="square" rtlCol="0">
            <a:spAutoFit/>
          </a:bodyPr>
          <a:lstStyle/>
          <a:p>
            <a:r>
              <a:rPr lang="en-US" dirty="0"/>
              <a:t>   </a:t>
            </a:r>
            <a:r>
              <a:rPr lang="en-US" sz="1600" dirty="0"/>
              <a:t>Key </a:t>
            </a:r>
          </a:p>
          <a:p>
            <a:r>
              <a:rPr lang="en-US" sz="1600" dirty="0"/>
              <a:t>  Verse</a:t>
            </a:r>
          </a:p>
        </p:txBody>
      </p:sp>
      <p:sp>
        <p:nvSpPr>
          <p:cNvPr id="165" name="TextBox 164"/>
          <p:cNvSpPr txBox="1"/>
          <p:nvPr/>
        </p:nvSpPr>
        <p:spPr>
          <a:xfrm>
            <a:off x="1371600" y="5715000"/>
            <a:ext cx="6629400" cy="369332"/>
          </a:xfrm>
          <a:prstGeom prst="rect">
            <a:avLst/>
          </a:prstGeom>
          <a:noFill/>
        </p:spPr>
        <p:txBody>
          <a:bodyPr wrap="square" rtlCol="0">
            <a:spAutoFit/>
          </a:bodyPr>
          <a:lstStyle/>
          <a:p>
            <a:r>
              <a:rPr lang="en-US" dirty="0"/>
              <a:t>      </a:t>
            </a:r>
            <a:r>
              <a:rPr lang="en-US" sz="1600" dirty="0"/>
              <a:t>Jesus is the suffering Servant who gives His life to save the world</a:t>
            </a:r>
          </a:p>
        </p:txBody>
      </p:sp>
      <p:sp>
        <p:nvSpPr>
          <p:cNvPr id="166" name="TextBox 165"/>
          <p:cNvSpPr txBox="1"/>
          <p:nvPr/>
        </p:nvSpPr>
        <p:spPr>
          <a:xfrm>
            <a:off x="1219200" y="6019800"/>
            <a:ext cx="3188641" cy="584775"/>
          </a:xfrm>
          <a:prstGeom prst="rect">
            <a:avLst/>
          </a:prstGeom>
          <a:noFill/>
        </p:spPr>
        <p:txBody>
          <a:bodyPr wrap="square" rtlCol="0">
            <a:spAutoFit/>
          </a:bodyPr>
          <a:lstStyle/>
          <a:p>
            <a:r>
              <a:rPr lang="en-US" sz="1600" dirty="0"/>
              <a:t>“For even the Son of Man did not </a:t>
            </a:r>
          </a:p>
          <a:p>
            <a:r>
              <a:rPr lang="en-US" sz="1600" dirty="0"/>
              <a:t>Come to be served, but to serve…</a:t>
            </a:r>
          </a:p>
        </p:txBody>
      </p:sp>
      <p:cxnSp>
        <p:nvCxnSpPr>
          <p:cNvPr id="167" name="Straight Connector 166"/>
          <p:cNvCxnSpPr/>
          <p:nvPr/>
        </p:nvCxnSpPr>
        <p:spPr>
          <a:xfrm rot="5400000">
            <a:off x="4267200" y="6324600"/>
            <a:ext cx="457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72" name="TextBox 171"/>
          <p:cNvSpPr txBox="1"/>
          <p:nvPr/>
        </p:nvSpPr>
        <p:spPr>
          <a:xfrm>
            <a:off x="5410200" y="6019800"/>
            <a:ext cx="3268896" cy="584775"/>
          </a:xfrm>
          <a:prstGeom prst="rect">
            <a:avLst/>
          </a:prstGeom>
          <a:noFill/>
        </p:spPr>
        <p:txBody>
          <a:bodyPr wrap="square" rtlCol="0">
            <a:spAutoFit/>
          </a:bodyPr>
          <a:lstStyle/>
          <a:p>
            <a:r>
              <a:rPr lang="en-US" sz="1600" dirty="0"/>
              <a:t>…and to give His life a</a:t>
            </a:r>
          </a:p>
          <a:p>
            <a:r>
              <a:rPr lang="en-US" sz="1600" dirty="0"/>
              <a:t>ransom for many .” (10:45)</a:t>
            </a:r>
          </a:p>
        </p:txBody>
      </p:sp>
      <p:sp>
        <p:nvSpPr>
          <p:cNvPr id="4" name="TextBox 3">
            <a:extLst>
              <a:ext uri="{FF2B5EF4-FFF2-40B4-BE49-F238E27FC236}">
                <a16:creationId xmlns:a16="http://schemas.microsoft.com/office/drawing/2014/main" id="{6FD751EC-6056-FD49-B348-637B6F3AA06C}"/>
              </a:ext>
            </a:extLst>
          </p:cNvPr>
          <p:cNvSpPr txBox="1"/>
          <p:nvPr/>
        </p:nvSpPr>
        <p:spPr>
          <a:xfrm>
            <a:off x="1219200" y="403591"/>
            <a:ext cx="2514600" cy="646331"/>
          </a:xfrm>
          <a:prstGeom prst="rect">
            <a:avLst/>
          </a:prstGeom>
          <a:solidFill>
            <a:schemeClr val="accent1"/>
          </a:solidFill>
        </p:spPr>
        <p:txBody>
          <a:bodyPr wrap="square" rtlCol="0">
            <a:spAutoFit/>
          </a:bodyPr>
          <a:lstStyle/>
          <a:p>
            <a:r>
              <a:rPr lang="en-US" b="1" dirty="0"/>
              <a:t>Circa A.D. 50-58.</a:t>
            </a:r>
          </a:p>
          <a:p>
            <a:r>
              <a:rPr lang="en-US" b="1" dirty="0"/>
              <a:t>The first Gospel written</a:t>
            </a:r>
          </a:p>
        </p:txBody>
      </p:sp>
      <p:sp>
        <p:nvSpPr>
          <p:cNvPr id="6" name="TextBox 5">
            <a:extLst>
              <a:ext uri="{FF2B5EF4-FFF2-40B4-BE49-F238E27FC236}">
                <a16:creationId xmlns:a16="http://schemas.microsoft.com/office/drawing/2014/main" id="{1E9AE26A-3AF0-0943-B8F6-5CDE2FB7725F}"/>
              </a:ext>
            </a:extLst>
          </p:cNvPr>
          <p:cNvSpPr txBox="1"/>
          <p:nvPr/>
        </p:nvSpPr>
        <p:spPr>
          <a:xfrm>
            <a:off x="5633715" y="482025"/>
            <a:ext cx="2514600" cy="646331"/>
          </a:xfrm>
          <a:prstGeom prst="rect">
            <a:avLst/>
          </a:prstGeom>
          <a:solidFill>
            <a:schemeClr val="accent1"/>
          </a:solidFill>
        </p:spPr>
        <p:txBody>
          <a:bodyPr wrap="square" rtlCol="0">
            <a:spAutoFit/>
          </a:bodyPr>
          <a:lstStyle/>
          <a:p>
            <a:pPr algn="ctr"/>
            <a:r>
              <a:rPr lang="en-US" sz="1400" b="1" dirty="0"/>
              <a:t>“</a:t>
            </a:r>
            <a:r>
              <a:rPr lang="en-US" b="1" dirty="0"/>
              <a:t>Straightway” or “Immediately” - 40X</a:t>
            </a:r>
          </a:p>
        </p:txBody>
      </p:sp>
      <p:sp>
        <p:nvSpPr>
          <p:cNvPr id="7" name="TextBox 6">
            <a:extLst>
              <a:ext uri="{FF2B5EF4-FFF2-40B4-BE49-F238E27FC236}">
                <a16:creationId xmlns:a16="http://schemas.microsoft.com/office/drawing/2014/main" id="{FFE1FB7B-0636-F848-9945-AFAF586088F9}"/>
              </a:ext>
            </a:extLst>
          </p:cNvPr>
          <p:cNvSpPr txBox="1"/>
          <p:nvPr/>
        </p:nvSpPr>
        <p:spPr>
          <a:xfrm>
            <a:off x="64366" y="1540405"/>
            <a:ext cx="914400" cy="2308324"/>
          </a:xfrm>
          <a:prstGeom prst="rect">
            <a:avLst/>
          </a:prstGeom>
          <a:noFill/>
        </p:spPr>
        <p:txBody>
          <a:bodyPr wrap="square" rtlCol="0">
            <a:spAutoFit/>
          </a:bodyPr>
          <a:lstStyle/>
          <a:p>
            <a:r>
              <a:rPr lang="en-US" dirty="0"/>
              <a:t>“</a:t>
            </a:r>
            <a:r>
              <a:rPr lang="en-US" sz="1400" dirty="0"/>
              <a:t>For even the Son of Man came not to be served but to serve,..”</a:t>
            </a:r>
          </a:p>
          <a:p>
            <a:r>
              <a:rPr lang="en-US" sz="1400" dirty="0"/>
              <a:t>(Mk. 10:45)</a:t>
            </a:r>
            <a:endParaRPr lang="en-US" dirty="0"/>
          </a:p>
        </p:txBody>
      </p:sp>
    </p:spTree>
    <p:extLst>
      <p:ext uri="{BB962C8B-B14F-4D97-AF65-F5344CB8AC3E}">
        <p14:creationId xmlns:p14="http://schemas.microsoft.com/office/powerpoint/2010/main" val="4038044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467BA-E659-1546-BD79-E849611973AF}"/>
              </a:ext>
            </a:extLst>
          </p:cNvPr>
          <p:cNvSpPr>
            <a:spLocks noGrp="1"/>
          </p:cNvSpPr>
          <p:nvPr>
            <p:ph type="title"/>
          </p:nvPr>
        </p:nvSpPr>
        <p:spPr/>
        <p:txBody>
          <a:bodyPr>
            <a:normAutofit/>
          </a:bodyPr>
          <a:lstStyle/>
          <a:p>
            <a:r>
              <a:rPr lang="en-US" sz="4000" dirty="0"/>
              <a:t>The Author </a:t>
            </a:r>
            <a:r>
              <a:rPr lang="en-US" sz="5400" dirty="0"/>
              <a:t>				</a:t>
            </a:r>
            <a:r>
              <a:rPr lang="en-US" sz="2800" dirty="0"/>
              <a:t>          (2 of 3) </a:t>
            </a:r>
          </a:p>
        </p:txBody>
      </p:sp>
      <p:sp>
        <p:nvSpPr>
          <p:cNvPr id="3" name="Content Placeholder 2">
            <a:extLst>
              <a:ext uri="{FF2B5EF4-FFF2-40B4-BE49-F238E27FC236}">
                <a16:creationId xmlns:a16="http://schemas.microsoft.com/office/drawing/2014/main" id="{BB17B39D-FB72-9D4A-8C95-8FC66B8B93FE}"/>
              </a:ext>
            </a:extLst>
          </p:cNvPr>
          <p:cNvSpPr>
            <a:spLocks noGrp="1"/>
          </p:cNvSpPr>
          <p:nvPr>
            <p:ph idx="1"/>
          </p:nvPr>
        </p:nvSpPr>
        <p:spPr>
          <a:xfrm>
            <a:off x="152400" y="1503177"/>
            <a:ext cx="8991600" cy="3429368"/>
          </a:xfrm>
        </p:spPr>
        <p:txBody>
          <a:bodyPr>
            <a:normAutofit/>
          </a:bodyPr>
          <a:lstStyle/>
          <a:p>
            <a:pPr marL="118872" indent="0">
              <a:buNone/>
            </a:pPr>
            <a:r>
              <a:rPr lang="en-US" sz="2400" b="1" dirty="0"/>
              <a:t>The apostle Peter apparently had a close association with John Mark’s family.  Following Peter’s miraculous deliverance from Herod’s prison, he went where they were praying for him.</a:t>
            </a:r>
          </a:p>
          <a:p>
            <a:pPr marL="118872" indent="0">
              <a:buNone/>
            </a:pPr>
            <a:endParaRPr lang="en-US" sz="2400" b="1" dirty="0"/>
          </a:p>
          <a:p>
            <a:pPr marL="118872" indent="0">
              <a:buNone/>
            </a:pPr>
            <a:endParaRPr lang="en-US" sz="2400" b="1" dirty="0"/>
          </a:p>
          <a:p>
            <a:pPr marL="118872" indent="0">
              <a:buNone/>
            </a:pPr>
            <a:endParaRPr lang="en-US" sz="1400" b="1" dirty="0"/>
          </a:p>
          <a:p>
            <a:pPr marL="118872" indent="0">
              <a:buNone/>
            </a:pPr>
            <a:endParaRPr lang="en-US" sz="800" b="1" dirty="0"/>
          </a:p>
          <a:p>
            <a:pPr marL="118872" indent="0">
              <a:buNone/>
            </a:pPr>
            <a:r>
              <a:rPr lang="en-US" sz="2400" b="1" dirty="0"/>
              <a:t>We were told earlier the Jerusalem church was praying for Peter.</a:t>
            </a:r>
          </a:p>
          <a:p>
            <a:pPr marL="118872" indent="0">
              <a:buNone/>
            </a:pPr>
            <a:endParaRPr lang="en-US" sz="2400" b="1" dirty="0"/>
          </a:p>
          <a:p>
            <a:pPr marL="118872" indent="0">
              <a:buNone/>
            </a:pPr>
            <a:endParaRPr lang="en-US" sz="2400" b="1" dirty="0"/>
          </a:p>
        </p:txBody>
      </p:sp>
      <p:sp>
        <p:nvSpPr>
          <p:cNvPr id="4" name="TextBox 3"/>
          <p:cNvSpPr txBox="1"/>
          <p:nvPr/>
        </p:nvSpPr>
        <p:spPr>
          <a:xfrm>
            <a:off x="1280550" y="2699062"/>
            <a:ext cx="7696200" cy="1015663"/>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Acts 12:12    </a:t>
            </a:r>
            <a:r>
              <a:rPr lang="en-US" sz="2000" b="1" i="1" dirty="0">
                <a:solidFill>
                  <a:srgbClr val="002060"/>
                </a:solidFill>
                <a:latin typeface="Arial" panose="020B0604020202020204" pitchFamily="34" charset="0"/>
                <a:cs typeface="Arial" panose="020B0604020202020204" pitchFamily="34" charset="0"/>
              </a:rPr>
              <a:t>So, when he had considered this, he came to the house of Mary, the mother of John whose surname was Mark, where many were gathered together praying.</a:t>
            </a:r>
          </a:p>
        </p:txBody>
      </p:sp>
      <p:sp>
        <p:nvSpPr>
          <p:cNvPr id="5" name="TextBox 4"/>
          <p:cNvSpPr txBox="1"/>
          <p:nvPr/>
        </p:nvSpPr>
        <p:spPr>
          <a:xfrm>
            <a:off x="1302324" y="4114931"/>
            <a:ext cx="7793175"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Acts 12:5  </a:t>
            </a:r>
            <a:r>
              <a:rPr lang="en-US" sz="2000" b="1" i="1" dirty="0">
                <a:solidFill>
                  <a:srgbClr val="002060"/>
                </a:solidFill>
                <a:latin typeface="Arial" panose="020B0604020202020204" pitchFamily="34" charset="0"/>
                <a:cs typeface="Arial" panose="020B0604020202020204" pitchFamily="34" charset="0"/>
              </a:rPr>
              <a:t> Peter was therefore kept in prison, but constant prayer was offered to God for him by the church. </a:t>
            </a:r>
          </a:p>
        </p:txBody>
      </p:sp>
      <p:sp>
        <p:nvSpPr>
          <p:cNvPr id="6" name="TextBox 5"/>
          <p:cNvSpPr txBox="1"/>
          <p:nvPr/>
        </p:nvSpPr>
        <p:spPr>
          <a:xfrm>
            <a:off x="267415" y="5928000"/>
            <a:ext cx="8583977" cy="830997"/>
          </a:xfrm>
          <a:prstGeom prst="rect">
            <a:avLst/>
          </a:prstGeom>
          <a:noFill/>
        </p:spPr>
        <p:txBody>
          <a:bodyPr wrap="square" rtlCol="0">
            <a:spAutoFit/>
          </a:bodyPr>
          <a:lstStyle/>
          <a:p>
            <a:r>
              <a:rPr lang="en-US" sz="2400" b="1" dirty="0"/>
              <a:t>So John Mark apparently was from a Christian family living in Jerusalem, where Peter served as an elder of the church.</a:t>
            </a:r>
          </a:p>
        </p:txBody>
      </p:sp>
      <p:sp>
        <p:nvSpPr>
          <p:cNvPr id="7" name="TextBox 6"/>
          <p:cNvSpPr txBox="1"/>
          <p:nvPr/>
        </p:nvSpPr>
        <p:spPr>
          <a:xfrm>
            <a:off x="273511" y="4824624"/>
            <a:ext cx="7548541" cy="461665"/>
          </a:xfrm>
          <a:prstGeom prst="rect">
            <a:avLst/>
          </a:prstGeom>
          <a:noFill/>
        </p:spPr>
        <p:txBody>
          <a:bodyPr wrap="none" rtlCol="0">
            <a:spAutoFit/>
          </a:bodyPr>
          <a:lstStyle/>
          <a:p>
            <a:r>
              <a:rPr lang="en-US" sz="2400" b="1" dirty="0"/>
              <a:t>In his first epistle, Peter refers to John Mark as his “son.”</a:t>
            </a:r>
          </a:p>
        </p:txBody>
      </p:sp>
      <p:sp>
        <p:nvSpPr>
          <p:cNvPr id="8" name="TextBox 7"/>
          <p:cNvSpPr txBox="1"/>
          <p:nvPr/>
        </p:nvSpPr>
        <p:spPr>
          <a:xfrm>
            <a:off x="1308420" y="5230499"/>
            <a:ext cx="7793175"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1 Pet 5:13  </a:t>
            </a:r>
            <a:r>
              <a:rPr lang="en-US" sz="2000" b="1" i="1" dirty="0">
                <a:solidFill>
                  <a:srgbClr val="002060"/>
                </a:solidFill>
                <a:latin typeface="Arial" panose="020B0604020202020204" pitchFamily="34" charset="0"/>
                <a:cs typeface="Arial" panose="020B0604020202020204" pitchFamily="34" charset="0"/>
              </a:rPr>
              <a:t> She who is in Babylon, elect together with you, greets you; and so does Mark my son.</a:t>
            </a:r>
          </a:p>
        </p:txBody>
      </p:sp>
    </p:spTree>
    <p:extLst>
      <p:ext uri="{BB962C8B-B14F-4D97-AF65-F5344CB8AC3E}">
        <p14:creationId xmlns:p14="http://schemas.microsoft.com/office/powerpoint/2010/main" val="2941965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467BA-E659-1546-BD79-E849611973AF}"/>
              </a:ext>
            </a:extLst>
          </p:cNvPr>
          <p:cNvSpPr>
            <a:spLocks noGrp="1"/>
          </p:cNvSpPr>
          <p:nvPr>
            <p:ph type="title"/>
          </p:nvPr>
        </p:nvSpPr>
        <p:spPr>
          <a:xfrm>
            <a:off x="457199" y="155448"/>
            <a:ext cx="8555175" cy="1252728"/>
          </a:xfrm>
        </p:spPr>
        <p:txBody>
          <a:bodyPr>
            <a:normAutofit/>
          </a:bodyPr>
          <a:lstStyle/>
          <a:p>
            <a:r>
              <a:rPr lang="en-US" sz="4000" dirty="0"/>
              <a:t>The Author 				      </a:t>
            </a:r>
            <a:r>
              <a:rPr lang="en-US" sz="2800" dirty="0"/>
              <a:t>(3 of 3)</a:t>
            </a:r>
          </a:p>
        </p:txBody>
      </p:sp>
      <p:sp>
        <p:nvSpPr>
          <p:cNvPr id="3" name="Content Placeholder 2">
            <a:extLst>
              <a:ext uri="{FF2B5EF4-FFF2-40B4-BE49-F238E27FC236}">
                <a16:creationId xmlns:a16="http://schemas.microsoft.com/office/drawing/2014/main" id="{BB17B39D-FB72-9D4A-8C95-8FC66B8B93FE}"/>
              </a:ext>
            </a:extLst>
          </p:cNvPr>
          <p:cNvSpPr>
            <a:spLocks noGrp="1"/>
          </p:cNvSpPr>
          <p:nvPr>
            <p:ph idx="1"/>
          </p:nvPr>
        </p:nvSpPr>
        <p:spPr>
          <a:xfrm>
            <a:off x="152400" y="1479427"/>
            <a:ext cx="8991600" cy="5040124"/>
          </a:xfrm>
        </p:spPr>
        <p:txBody>
          <a:bodyPr>
            <a:normAutofit lnSpcReduction="10000"/>
          </a:bodyPr>
          <a:lstStyle/>
          <a:p>
            <a:pPr marL="118872" indent="0">
              <a:buNone/>
            </a:pPr>
            <a:r>
              <a:rPr lang="en-US" sz="2200" b="1" dirty="0"/>
              <a:t>John Mark also assisted Paul and Barnabas on the early part of their first missionary journey.</a:t>
            </a:r>
          </a:p>
          <a:p>
            <a:pPr marL="118872" indent="0">
              <a:buNone/>
            </a:pPr>
            <a:endParaRPr lang="en-US" sz="2400" b="1" dirty="0"/>
          </a:p>
          <a:p>
            <a:pPr marL="118872" indent="0">
              <a:buNone/>
            </a:pPr>
            <a:endParaRPr lang="en-US" sz="2400" b="1" dirty="0"/>
          </a:p>
          <a:p>
            <a:pPr marL="118872" indent="0">
              <a:buNone/>
            </a:pPr>
            <a:endParaRPr lang="en-US" sz="1400" b="1" dirty="0"/>
          </a:p>
          <a:p>
            <a:pPr marL="118872" indent="0">
              <a:buNone/>
            </a:pPr>
            <a:endParaRPr lang="en-US" sz="1400" b="1" dirty="0"/>
          </a:p>
          <a:p>
            <a:pPr marL="118872" indent="0">
              <a:buNone/>
            </a:pPr>
            <a:endParaRPr lang="en-US" sz="1400" b="1" dirty="0"/>
          </a:p>
          <a:p>
            <a:pPr marL="118872" indent="0">
              <a:buNone/>
            </a:pPr>
            <a:endParaRPr lang="en-US" sz="1400" b="1" dirty="0"/>
          </a:p>
          <a:p>
            <a:pPr marL="118872" indent="0">
              <a:buNone/>
            </a:pPr>
            <a:endParaRPr lang="en-US" sz="1400" b="1" dirty="0"/>
          </a:p>
          <a:p>
            <a:pPr marL="118872" indent="0">
              <a:buNone/>
            </a:pPr>
            <a:endParaRPr lang="en-US" sz="1400" b="1" dirty="0"/>
          </a:p>
          <a:p>
            <a:pPr marL="118872" indent="0">
              <a:buNone/>
            </a:pPr>
            <a:endParaRPr lang="en-US" sz="1400" b="1" dirty="0"/>
          </a:p>
          <a:p>
            <a:pPr marL="118872" indent="0">
              <a:buNone/>
            </a:pPr>
            <a:r>
              <a:rPr lang="en-US" sz="2200" b="1" dirty="0"/>
              <a:t>His departure caused a rift with Paul prior to the second journey.</a:t>
            </a:r>
          </a:p>
          <a:p>
            <a:pPr marL="118872" indent="0">
              <a:buNone/>
            </a:pPr>
            <a:endParaRPr lang="en-US" sz="2400" b="1" dirty="0"/>
          </a:p>
          <a:p>
            <a:pPr marL="118872" indent="0">
              <a:buNone/>
            </a:pPr>
            <a:endParaRPr lang="en-US" sz="2400" b="1" dirty="0"/>
          </a:p>
          <a:p>
            <a:pPr marL="118872" indent="0">
              <a:buNone/>
            </a:pPr>
            <a:endParaRPr lang="en-US" sz="2400" b="1" dirty="0"/>
          </a:p>
          <a:p>
            <a:pPr marL="118872" indent="0">
              <a:buNone/>
            </a:pPr>
            <a:endParaRPr lang="en-US" sz="2400" b="1" dirty="0"/>
          </a:p>
          <a:p>
            <a:pPr marL="118872" indent="0">
              <a:buNone/>
            </a:pPr>
            <a:r>
              <a:rPr lang="en-US" sz="2200" b="1" dirty="0"/>
              <a:t>It is clear that the rift was cleared up.  Paul in his later life said:</a:t>
            </a:r>
          </a:p>
        </p:txBody>
      </p:sp>
      <p:sp>
        <p:nvSpPr>
          <p:cNvPr id="4" name="TextBox 3"/>
          <p:cNvSpPr txBox="1"/>
          <p:nvPr/>
        </p:nvSpPr>
        <p:spPr>
          <a:xfrm>
            <a:off x="1161800" y="2178147"/>
            <a:ext cx="7696200" cy="1015663"/>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Acts 13:5   </a:t>
            </a:r>
            <a:r>
              <a:rPr lang="en-US" sz="2000" b="1" i="1" dirty="0">
                <a:solidFill>
                  <a:srgbClr val="002060"/>
                </a:solidFill>
                <a:latin typeface="Arial" panose="020B0604020202020204" pitchFamily="34" charset="0"/>
                <a:cs typeface="Arial" panose="020B0604020202020204" pitchFamily="34" charset="0"/>
              </a:rPr>
              <a:t> And when they arrived in Salamis, they preached the word of God in the synagogues of the Jews. They also had John as their assistant.</a:t>
            </a:r>
          </a:p>
        </p:txBody>
      </p:sp>
      <p:sp>
        <p:nvSpPr>
          <p:cNvPr id="5" name="TextBox 4"/>
          <p:cNvSpPr txBox="1"/>
          <p:nvPr/>
        </p:nvSpPr>
        <p:spPr>
          <a:xfrm>
            <a:off x="1219200" y="4438424"/>
            <a:ext cx="7793175" cy="1323439"/>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Acts 15:37-38   </a:t>
            </a:r>
            <a:r>
              <a:rPr lang="en-US" sz="2000" b="1" i="1" dirty="0">
                <a:solidFill>
                  <a:srgbClr val="002060"/>
                </a:solidFill>
                <a:latin typeface="Arial" panose="020B0604020202020204" pitchFamily="34" charset="0"/>
                <a:cs typeface="Arial" panose="020B0604020202020204" pitchFamily="34" charset="0"/>
              </a:rPr>
              <a:t>Now Barnabas was determined to take with them John called Mark.  But Paul insisted that they should not take with them the one who had departed from them in Pamphylia, and had not gone with them to the work.</a:t>
            </a:r>
          </a:p>
        </p:txBody>
      </p:sp>
      <p:sp>
        <p:nvSpPr>
          <p:cNvPr id="6" name="TextBox 5"/>
          <p:cNvSpPr txBox="1"/>
          <p:nvPr/>
        </p:nvSpPr>
        <p:spPr>
          <a:xfrm>
            <a:off x="1161799" y="3122560"/>
            <a:ext cx="7672889" cy="1015663"/>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Acts 13:13    </a:t>
            </a:r>
            <a:r>
              <a:rPr lang="en-US" sz="2000" b="1" i="1" dirty="0">
                <a:solidFill>
                  <a:srgbClr val="002060"/>
                </a:solidFill>
                <a:latin typeface="Arial" panose="020B0604020202020204" pitchFamily="34" charset="0"/>
                <a:cs typeface="Arial" panose="020B0604020202020204" pitchFamily="34" charset="0"/>
              </a:rPr>
              <a:t>Now when Paul and his party set sail from Paphos, they came to Perga in Pamphylia; and John, departing from them, returned to Jerusalem.</a:t>
            </a:r>
          </a:p>
        </p:txBody>
      </p:sp>
      <p:sp>
        <p:nvSpPr>
          <p:cNvPr id="7" name="TextBox 6"/>
          <p:cNvSpPr txBox="1"/>
          <p:nvPr/>
        </p:nvSpPr>
        <p:spPr>
          <a:xfrm>
            <a:off x="1254825" y="6065585"/>
            <a:ext cx="7579864"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2 Tim 4:11    </a:t>
            </a:r>
            <a:r>
              <a:rPr lang="en-US" sz="2000" b="1" i="1" dirty="0">
                <a:solidFill>
                  <a:srgbClr val="002060"/>
                </a:solidFill>
                <a:latin typeface="Arial" panose="020B0604020202020204" pitchFamily="34" charset="0"/>
                <a:cs typeface="Arial" panose="020B0604020202020204" pitchFamily="34" charset="0"/>
              </a:rPr>
              <a:t>Only Luke is with me.  Get Mark and bring him with you, for he is useful to me for ministry.</a:t>
            </a:r>
          </a:p>
        </p:txBody>
      </p:sp>
    </p:spTree>
    <p:extLst>
      <p:ext uri="{BB962C8B-B14F-4D97-AF65-F5344CB8AC3E}">
        <p14:creationId xmlns:p14="http://schemas.microsoft.com/office/powerpoint/2010/main" val="2193121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467BA-E659-1546-BD79-E849611973AF}"/>
              </a:ext>
            </a:extLst>
          </p:cNvPr>
          <p:cNvSpPr>
            <a:spLocks noGrp="1"/>
          </p:cNvSpPr>
          <p:nvPr>
            <p:ph type="title"/>
          </p:nvPr>
        </p:nvSpPr>
        <p:spPr>
          <a:xfrm>
            <a:off x="457199" y="155448"/>
            <a:ext cx="8555175" cy="1252728"/>
          </a:xfrm>
        </p:spPr>
        <p:txBody>
          <a:bodyPr>
            <a:normAutofit/>
          </a:bodyPr>
          <a:lstStyle/>
          <a:p>
            <a:r>
              <a:rPr lang="en-US" sz="4000" dirty="0"/>
              <a:t>The Audience			     </a:t>
            </a:r>
            <a:r>
              <a:rPr lang="en-US" sz="2800" dirty="0"/>
              <a:t> (1 of 2) </a:t>
            </a:r>
          </a:p>
        </p:txBody>
      </p:sp>
      <p:sp>
        <p:nvSpPr>
          <p:cNvPr id="3" name="Content Placeholder 2">
            <a:extLst>
              <a:ext uri="{FF2B5EF4-FFF2-40B4-BE49-F238E27FC236}">
                <a16:creationId xmlns:a16="http://schemas.microsoft.com/office/drawing/2014/main" id="{BB17B39D-FB72-9D4A-8C95-8FC66B8B93FE}"/>
              </a:ext>
            </a:extLst>
          </p:cNvPr>
          <p:cNvSpPr>
            <a:spLocks noGrp="1"/>
          </p:cNvSpPr>
          <p:nvPr>
            <p:ph idx="1"/>
          </p:nvPr>
        </p:nvSpPr>
        <p:spPr>
          <a:xfrm>
            <a:off x="152400" y="1479427"/>
            <a:ext cx="8991600" cy="5040124"/>
          </a:xfrm>
        </p:spPr>
        <p:txBody>
          <a:bodyPr>
            <a:normAutofit fontScale="92500" lnSpcReduction="20000"/>
          </a:bodyPr>
          <a:lstStyle/>
          <a:p>
            <a:pPr marL="118872" indent="0">
              <a:buNone/>
            </a:pPr>
            <a:r>
              <a:rPr lang="en-US" sz="2400" b="1" dirty="0"/>
              <a:t>The gospel of Mark is believed to be the first one written, probably from Rome, between 50 and 58 AD.</a:t>
            </a:r>
          </a:p>
          <a:p>
            <a:pPr marL="118872" indent="0">
              <a:buNone/>
            </a:pPr>
            <a:endParaRPr lang="en-US" sz="900" b="1" dirty="0"/>
          </a:p>
          <a:p>
            <a:pPr marL="118872" indent="0">
              <a:buNone/>
            </a:pPr>
            <a:r>
              <a:rPr lang="en-US" sz="2400" b="1" dirty="0"/>
              <a:t>He wrote to gentiles in general and to Romans in particular.</a:t>
            </a:r>
          </a:p>
          <a:p>
            <a:pPr marL="118872" indent="0">
              <a:buNone/>
            </a:pPr>
            <a:endParaRPr lang="en-US" sz="900" b="1" dirty="0"/>
          </a:p>
          <a:p>
            <a:pPr marL="118872" indent="0">
              <a:buNone/>
            </a:pPr>
            <a:r>
              <a:rPr lang="en-US" sz="2400" b="1" dirty="0"/>
              <a:t>While Matthew declared </a:t>
            </a:r>
            <a:r>
              <a:rPr lang="en-US" sz="2400" b="1" u="sng" dirty="0"/>
              <a:t>his</a:t>
            </a:r>
            <a:r>
              <a:rPr lang="en-US" sz="2400" b="1" dirty="0"/>
              <a:t> book about </a:t>
            </a:r>
            <a:r>
              <a:rPr lang="en-US" sz="2200" b="1" i="1" dirty="0">
                <a:solidFill>
                  <a:srgbClr val="002060"/>
                </a:solidFill>
              </a:rPr>
              <a:t>“Jesus Christ, the Son of David, the Son of Abraham”</a:t>
            </a:r>
            <a:r>
              <a:rPr lang="en-US" sz="2200" b="1" dirty="0"/>
              <a:t>  </a:t>
            </a:r>
            <a:r>
              <a:rPr lang="en-US" sz="2400" b="1" dirty="0"/>
              <a:t>Mark declares he is writing about </a:t>
            </a:r>
            <a:r>
              <a:rPr lang="en-US" sz="2200" b="1" i="1" dirty="0">
                <a:solidFill>
                  <a:srgbClr val="002060"/>
                </a:solidFill>
              </a:rPr>
              <a:t>“Jesus Christ, the Son of God.”</a:t>
            </a:r>
            <a:r>
              <a:rPr lang="en-US" sz="2400" b="1" dirty="0"/>
              <a:t>  His readers might not know Abraham, but they grasped “God.”</a:t>
            </a:r>
          </a:p>
          <a:p>
            <a:pPr marL="118872" indent="0">
              <a:buNone/>
            </a:pPr>
            <a:endParaRPr lang="en-US" sz="900" b="1" dirty="0"/>
          </a:p>
          <a:p>
            <a:pPr marL="118872" indent="0">
              <a:buNone/>
            </a:pPr>
            <a:r>
              <a:rPr lang="en-US" sz="2400" b="1" dirty="0"/>
              <a:t>Evidence for the Romans being his audience is:</a:t>
            </a:r>
          </a:p>
          <a:p>
            <a:pPr marL="118872" indent="0">
              <a:buNone/>
            </a:pPr>
            <a:r>
              <a:rPr lang="en-US" sz="2200" b="1" dirty="0"/>
              <a:t>     1. He explains Jewish customs  (e.g. Mark 14:12, 15:42)</a:t>
            </a:r>
          </a:p>
          <a:p>
            <a:pPr marL="118872" indent="0">
              <a:buNone/>
            </a:pPr>
            <a:r>
              <a:rPr lang="en-US" sz="2200" b="1" dirty="0"/>
              <a:t>     2. He translates Aramaic expressions for gentiles.  </a:t>
            </a:r>
          </a:p>
          <a:p>
            <a:pPr marL="118872" indent="0">
              <a:buNone/>
            </a:pPr>
            <a:r>
              <a:rPr lang="en-US" sz="2200" b="1" dirty="0"/>
              <a:t>			3:17    boanerges  =  sons of thunder</a:t>
            </a:r>
          </a:p>
          <a:p>
            <a:pPr marL="118872" indent="0">
              <a:buNone/>
            </a:pPr>
            <a:r>
              <a:rPr lang="en-US" sz="2200" b="1" dirty="0"/>
              <a:t>			5:41    talitha cumi  =  little girl, arise</a:t>
            </a:r>
          </a:p>
          <a:p>
            <a:pPr marL="118872" indent="0">
              <a:buNone/>
            </a:pPr>
            <a:r>
              <a:rPr lang="en-US" sz="2200" b="1" dirty="0"/>
              <a:t>			7:11    corban  =  a gift to God</a:t>
            </a:r>
          </a:p>
          <a:p>
            <a:pPr marL="118872" indent="0">
              <a:buNone/>
            </a:pPr>
            <a:r>
              <a:rPr lang="en-US" sz="2200" b="1" dirty="0"/>
              <a:t>			7:34    ephphatha  =  be opened</a:t>
            </a:r>
          </a:p>
          <a:p>
            <a:pPr marL="118872" indent="0">
              <a:buNone/>
            </a:pPr>
            <a:r>
              <a:rPr lang="en-US" sz="2200" b="1" dirty="0"/>
              <a:t>			14:36  abba  =  father</a:t>
            </a:r>
          </a:p>
          <a:p>
            <a:pPr marL="118872" indent="0">
              <a:buNone/>
            </a:pPr>
            <a:r>
              <a:rPr lang="en-US" sz="2200" b="1" dirty="0"/>
              <a:t>			15:22  golgotha  =  place of the skull</a:t>
            </a:r>
          </a:p>
          <a:p>
            <a:pPr marL="118872" indent="0">
              <a:buNone/>
            </a:pPr>
            <a:r>
              <a:rPr lang="en-US" sz="2200" b="1" dirty="0"/>
              <a:t>    3. The Law of Moses is mentioned only indirectly. (10:3-4, 19, 12:19)</a:t>
            </a:r>
          </a:p>
          <a:p>
            <a:pPr marL="118872" indent="0">
              <a:buNone/>
            </a:pPr>
            <a:r>
              <a:rPr lang="en-US" sz="2200" b="1" dirty="0"/>
              <a:t>    4. The Hebrew Bible (our OT) is directly quoted less than the other gospels. </a:t>
            </a:r>
          </a:p>
          <a:p>
            <a:pPr marL="118872" indent="0">
              <a:buNone/>
            </a:pPr>
            <a:r>
              <a:rPr lang="en-US" sz="2200" b="1" dirty="0"/>
              <a:t>    5. A Greek term is explained in Latin.  (12:42  --  quadrans)</a:t>
            </a:r>
          </a:p>
        </p:txBody>
      </p:sp>
    </p:spTree>
    <p:extLst>
      <p:ext uri="{BB962C8B-B14F-4D97-AF65-F5344CB8AC3E}">
        <p14:creationId xmlns:p14="http://schemas.microsoft.com/office/powerpoint/2010/main" val="3987360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467BA-E659-1546-BD79-E849611973AF}"/>
              </a:ext>
            </a:extLst>
          </p:cNvPr>
          <p:cNvSpPr>
            <a:spLocks noGrp="1"/>
          </p:cNvSpPr>
          <p:nvPr>
            <p:ph type="title"/>
          </p:nvPr>
        </p:nvSpPr>
        <p:spPr>
          <a:xfrm>
            <a:off x="457199" y="155448"/>
            <a:ext cx="8555175" cy="1252728"/>
          </a:xfrm>
        </p:spPr>
        <p:txBody>
          <a:bodyPr>
            <a:normAutofit/>
          </a:bodyPr>
          <a:lstStyle/>
          <a:p>
            <a:r>
              <a:rPr lang="en-US" sz="4000" dirty="0"/>
              <a:t>The Audience				</a:t>
            </a:r>
            <a:r>
              <a:rPr lang="en-US" sz="2800" dirty="0"/>
              <a:t> (2 of 2) </a:t>
            </a:r>
          </a:p>
        </p:txBody>
      </p:sp>
      <p:sp>
        <p:nvSpPr>
          <p:cNvPr id="3" name="Content Placeholder 2">
            <a:extLst>
              <a:ext uri="{FF2B5EF4-FFF2-40B4-BE49-F238E27FC236}">
                <a16:creationId xmlns:a16="http://schemas.microsoft.com/office/drawing/2014/main" id="{BB17B39D-FB72-9D4A-8C95-8FC66B8B93FE}"/>
              </a:ext>
            </a:extLst>
          </p:cNvPr>
          <p:cNvSpPr>
            <a:spLocks noGrp="1"/>
          </p:cNvSpPr>
          <p:nvPr>
            <p:ph idx="1"/>
          </p:nvPr>
        </p:nvSpPr>
        <p:spPr>
          <a:xfrm>
            <a:off x="152400" y="1336927"/>
            <a:ext cx="8991600" cy="1097515"/>
          </a:xfrm>
        </p:spPr>
        <p:txBody>
          <a:bodyPr>
            <a:normAutofit/>
          </a:bodyPr>
          <a:lstStyle/>
          <a:p>
            <a:pPr marL="118872" indent="0">
              <a:buNone/>
            </a:pPr>
            <a:endParaRPr lang="en-US" sz="900" b="1" dirty="0"/>
          </a:p>
          <a:p>
            <a:pPr marL="118872" indent="0">
              <a:buNone/>
            </a:pPr>
            <a:r>
              <a:rPr lang="en-US" sz="2200" b="1" dirty="0"/>
              <a:t>Also as evidence, the preponderance of the activity of Christ described in Mark emphasizes Christ’s Authority and Power.</a:t>
            </a:r>
          </a:p>
        </p:txBody>
      </p:sp>
      <p:sp>
        <p:nvSpPr>
          <p:cNvPr id="4" name="TextBox 3"/>
          <p:cNvSpPr txBox="1"/>
          <p:nvPr/>
        </p:nvSpPr>
        <p:spPr>
          <a:xfrm>
            <a:off x="1136070" y="2205723"/>
            <a:ext cx="7711045"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Mark 1:22   </a:t>
            </a:r>
            <a:r>
              <a:rPr lang="en-US" sz="2000" b="1" i="1" dirty="0">
                <a:solidFill>
                  <a:srgbClr val="002060"/>
                </a:solidFill>
                <a:latin typeface="Arial" panose="020B0604020202020204" pitchFamily="34" charset="0"/>
                <a:cs typeface="Arial" panose="020B0604020202020204" pitchFamily="34" charset="0"/>
              </a:rPr>
              <a:t>  And they were astonished at His teaching, for He taught them as one having </a:t>
            </a:r>
            <a:r>
              <a:rPr lang="en-US" sz="2000" b="1" i="1" dirty="0">
                <a:solidFill>
                  <a:srgbClr val="FF0000"/>
                </a:solidFill>
                <a:latin typeface="Arial" panose="020B0604020202020204" pitchFamily="34" charset="0"/>
                <a:cs typeface="Arial" panose="020B0604020202020204" pitchFamily="34" charset="0"/>
              </a:rPr>
              <a:t>authority</a:t>
            </a:r>
            <a:r>
              <a:rPr lang="en-US" sz="2000" b="1" i="1" dirty="0">
                <a:solidFill>
                  <a:srgbClr val="002060"/>
                </a:solidFill>
                <a:latin typeface="Arial" panose="020B0604020202020204" pitchFamily="34" charset="0"/>
                <a:cs typeface="Arial" panose="020B0604020202020204" pitchFamily="34" charset="0"/>
              </a:rPr>
              <a:t>, and not as the scribes.</a:t>
            </a:r>
          </a:p>
        </p:txBody>
      </p:sp>
      <p:sp>
        <p:nvSpPr>
          <p:cNvPr id="5" name="TextBox 4"/>
          <p:cNvSpPr txBox="1"/>
          <p:nvPr/>
        </p:nvSpPr>
        <p:spPr>
          <a:xfrm>
            <a:off x="1149492" y="4162775"/>
            <a:ext cx="7579864"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Mark 2:10   </a:t>
            </a:r>
            <a:r>
              <a:rPr lang="en-US" sz="2000" b="1" i="1" dirty="0">
                <a:solidFill>
                  <a:srgbClr val="002060"/>
                </a:solidFill>
                <a:latin typeface="Arial" panose="020B0604020202020204" pitchFamily="34" charset="0"/>
                <a:cs typeface="Arial" panose="020B0604020202020204" pitchFamily="34" charset="0"/>
              </a:rPr>
              <a:t> "But that you may know that the Son of Man has </a:t>
            </a:r>
            <a:r>
              <a:rPr lang="en-US" sz="2000" b="1" i="1" dirty="0">
                <a:solidFill>
                  <a:srgbClr val="FF0000"/>
                </a:solidFill>
                <a:latin typeface="Arial" panose="020B0604020202020204" pitchFamily="34" charset="0"/>
                <a:cs typeface="Arial" panose="020B0604020202020204" pitchFamily="34" charset="0"/>
              </a:rPr>
              <a:t>power </a:t>
            </a:r>
            <a:r>
              <a:rPr lang="en-US" sz="2000" b="1" i="1" dirty="0">
                <a:solidFill>
                  <a:srgbClr val="002060"/>
                </a:solidFill>
                <a:latin typeface="Arial" panose="020B0604020202020204" pitchFamily="34" charset="0"/>
                <a:cs typeface="Arial" panose="020B0604020202020204" pitchFamily="34" charset="0"/>
              </a:rPr>
              <a:t>on Earth to forgive sins . . ."</a:t>
            </a:r>
          </a:p>
        </p:txBody>
      </p:sp>
      <p:sp>
        <p:nvSpPr>
          <p:cNvPr id="6" name="TextBox 5"/>
          <p:cNvSpPr txBox="1"/>
          <p:nvPr/>
        </p:nvSpPr>
        <p:spPr>
          <a:xfrm>
            <a:off x="1142285" y="2885437"/>
            <a:ext cx="7879278" cy="1323439"/>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Mark 1:27   </a:t>
            </a:r>
            <a:r>
              <a:rPr lang="en-US" sz="2000" b="1" i="1" dirty="0">
                <a:solidFill>
                  <a:srgbClr val="002060"/>
                </a:solidFill>
                <a:latin typeface="Arial" panose="020B0604020202020204" pitchFamily="34" charset="0"/>
                <a:cs typeface="Arial" panose="020B0604020202020204" pitchFamily="34" charset="0"/>
              </a:rPr>
              <a:t>Then they were all amazed, so that they questioned among themselves, saying, "What is this? What new doctrine is this? For with </a:t>
            </a:r>
            <a:r>
              <a:rPr lang="en-US" sz="2000" b="1" i="1" dirty="0">
                <a:solidFill>
                  <a:srgbClr val="FF0000"/>
                </a:solidFill>
                <a:latin typeface="Arial" panose="020B0604020202020204" pitchFamily="34" charset="0"/>
                <a:cs typeface="Arial" panose="020B0604020202020204" pitchFamily="34" charset="0"/>
              </a:rPr>
              <a:t>authority</a:t>
            </a:r>
            <a:r>
              <a:rPr lang="en-US" sz="2000" b="1" i="1" dirty="0">
                <a:solidFill>
                  <a:srgbClr val="002060"/>
                </a:solidFill>
                <a:latin typeface="Arial" panose="020B0604020202020204" pitchFamily="34" charset="0"/>
                <a:cs typeface="Arial" panose="020B0604020202020204" pitchFamily="34" charset="0"/>
              </a:rPr>
              <a:t> He commands even the unclean spirits, and they obey Him."</a:t>
            </a:r>
          </a:p>
        </p:txBody>
      </p:sp>
      <p:sp>
        <p:nvSpPr>
          <p:cNvPr id="7" name="Content Placeholder 2">
            <a:extLst>
              <a:ext uri="{FF2B5EF4-FFF2-40B4-BE49-F238E27FC236}">
                <a16:creationId xmlns:a16="http://schemas.microsoft.com/office/drawing/2014/main" id="{BB17B39D-FB72-9D4A-8C95-8FC66B8B93FE}"/>
              </a:ext>
            </a:extLst>
          </p:cNvPr>
          <p:cNvSpPr txBox="1">
            <a:spLocks/>
          </p:cNvSpPr>
          <p:nvPr/>
        </p:nvSpPr>
        <p:spPr>
          <a:xfrm>
            <a:off x="150425" y="4849952"/>
            <a:ext cx="8991600" cy="1930856"/>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Font typeface="Wingdings 2"/>
              <a:buNone/>
            </a:pPr>
            <a:r>
              <a:rPr lang="en-US" sz="2200" b="1" dirty="0"/>
              <a:t>A common expression is the word “immediately” or “straightway” used 40 times in Mark, many of them describing Jesus’ actions.  Since the Romans were people of action who understood power and authority, Mark’s gospel, written in Rome, would appeal particularly to Romans.</a:t>
            </a:r>
          </a:p>
        </p:txBody>
      </p:sp>
    </p:spTree>
    <p:extLst>
      <p:ext uri="{BB962C8B-B14F-4D97-AF65-F5344CB8AC3E}">
        <p14:creationId xmlns:p14="http://schemas.microsoft.com/office/powerpoint/2010/main" val="2593534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235" y="187492"/>
            <a:ext cx="8229600" cy="1252728"/>
          </a:xfrm>
        </p:spPr>
        <p:txBody>
          <a:bodyPr/>
          <a:lstStyle/>
          <a:p>
            <a:pPr algn="ctr"/>
            <a:r>
              <a:rPr lang="en-US" dirty="0"/>
              <a:t>Mark</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609600" y="2895600"/>
            <a:ext cx="3124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048500" y="2933700"/>
            <a:ext cx="3200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52400" y="5562600"/>
            <a:ext cx="1981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543800" y="5562600"/>
            <a:ext cx="1981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838200" y="6553200"/>
            <a:ext cx="76962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3340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6388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838200" y="4191000"/>
            <a:ext cx="2362200" cy="369332"/>
          </a:xfrm>
          <a:prstGeom prst="rect">
            <a:avLst/>
          </a:prstGeom>
          <a:noFill/>
        </p:spPr>
        <p:txBody>
          <a:bodyPr wrap="square" rtlCol="0">
            <a:spAutoFit/>
          </a:bodyPr>
          <a:lstStyle/>
          <a:p>
            <a:r>
              <a:rPr lang="en-US" dirty="0"/>
              <a:t>    </a:t>
            </a:r>
            <a:r>
              <a:rPr lang="en-US" sz="1600" dirty="0"/>
              <a:t>Chapters 1:1--13</a:t>
            </a:r>
          </a:p>
        </p:txBody>
      </p:sp>
      <p:sp>
        <p:nvSpPr>
          <p:cNvPr id="118" name="TextBox 117"/>
          <p:cNvSpPr txBox="1"/>
          <p:nvPr/>
        </p:nvSpPr>
        <p:spPr>
          <a:xfrm>
            <a:off x="2971800" y="4191000"/>
            <a:ext cx="3048000" cy="338554"/>
          </a:xfrm>
          <a:prstGeom prst="rect">
            <a:avLst/>
          </a:prstGeom>
          <a:noFill/>
        </p:spPr>
        <p:txBody>
          <a:bodyPr wrap="square" rtlCol="0">
            <a:spAutoFit/>
          </a:bodyPr>
          <a:lstStyle/>
          <a:p>
            <a:r>
              <a:rPr lang="en-US" sz="1600" dirty="0"/>
              <a:t>       Chapters 1:14-8:30</a:t>
            </a:r>
          </a:p>
        </p:txBody>
      </p:sp>
      <p:sp>
        <p:nvSpPr>
          <p:cNvPr id="132" name="TextBox 131"/>
          <p:cNvSpPr txBox="1"/>
          <p:nvPr/>
        </p:nvSpPr>
        <p:spPr>
          <a:xfrm>
            <a:off x="990600" y="4038600"/>
            <a:ext cx="23622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1371600" y="2895600"/>
            <a:ext cx="3124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838200" y="4572000"/>
            <a:ext cx="7696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9530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096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114800" y="2895600"/>
            <a:ext cx="3124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943600" y="4191000"/>
            <a:ext cx="2590800" cy="338554"/>
          </a:xfrm>
          <a:prstGeom prst="rect">
            <a:avLst/>
          </a:prstGeom>
          <a:noFill/>
        </p:spPr>
        <p:txBody>
          <a:bodyPr wrap="square" rtlCol="0">
            <a:spAutoFit/>
          </a:bodyPr>
          <a:lstStyle/>
          <a:p>
            <a:r>
              <a:rPr lang="en-US" sz="1600" dirty="0"/>
              <a:t>     Chapters 8:31-16:20</a:t>
            </a:r>
          </a:p>
        </p:txBody>
      </p:sp>
      <p:sp>
        <p:nvSpPr>
          <p:cNvPr id="85" name="TextBox 84"/>
          <p:cNvSpPr txBox="1"/>
          <p:nvPr/>
        </p:nvSpPr>
        <p:spPr>
          <a:xfrm>
            <a:off x="1066800" y="1447800"/>
            <a:ext cx="2292792" cy="584775"/>
          </a:xfrm>
          <a:prstGeom prst="rect">
            <a:avLst/>
          </a:prstGeom>
          <a:noFill/>
        </p:spPr>
        <p:txBody>
          <a:bodyPr wrap="square" rtlCol="0">
            <a:spAutoFit/>
          </a:bodyPr>
          <a:lstStyle/>
          <a:p>
            <a:r>
              <a:rPr lang="en-US" sz="1600" dirty="0">
                <a:latin typeface="Arial Black" pitchFamily="34" charset="0"/>
              </a:rPr>
              <a:t>  Introduction &amp;</a:t>
            </a:r>
          </a:p>
          <a:p>
            <a:r>
              <a:rPr lang="en-US" sz="1600" dirty="0">
                <a:latin typeface="Arial Black" pitchFamily="34" charset="0"/>
              </a:rPr>
              <a:t>    Preparation</a:t>
            </a:r>
          </a:p>
        </p:txBody>
      </p:sp>
      <p:sp>
        <p:nvSpPr>
          <p:cNvPr id="86" name="TextBox 85"/>
          <p:cNvSpPr txBox="1"/>
          <p:nvPr/>
        </p:nvSpPr>
        <p:spPr>
          <a:xfrm>
            <a:off x="3124200" y="1447800"/>
            <a:ext cx="2929670" cy="338554"/>
          </a:xfrm>
          <a:prstGeom prst="rect">
            <a:avLst/>
          </a:prstGeom>
          <a:noFill/>
        </p:spPr>
        <p:txBody>
          <a:bodyPr wrap="square" rtlCol="0">
            <a:spAutoFit/>
          </a:bodyPr>
          <a:lstStyle/>
          <a:p>
            <a:r>
              <a:rPr lang="en-US" sz="1600" dirty="0">
                <a:latin typeface="Arial Black" pitchFamily="34" charset="0"/>
              </a:rPr>
              <a:t>The Servant at Work</a:t>
            </a:r>
          </a:p>
        </p:txBody>
      </p:sp>
      <p:sp>
        <p:nvSpPr>
          <p:cNvPr id="87" name="TextBox 86"/>
          <p:cNvSpPr txBox="1"/>
          <p:nvPr/>
        </p:nvSpPr>
        <p:spPr>
          <a:xfrm>
            <a:off x="5867400" y="1447800"/>
            <a:ext cx="3276600" cy="584775"/>
          </a:xfrm>
          <a:prstGeom prst="rect">
            <a:avLst/>
          </a:prstGeom>
          <a:noFill/>
        </p:spPr>
        <p:txBody>
          <a:bodyPr wrap="square" rtlCol="0">
            <a:spAutoFit/>
          </a:bodyPr>
          <a:lstStyle/>
          <a:p>
            <a:r>
              <a:rPr lang="en-US" sz="1600" dirty="0">
                <a:latin typeface="Arial Black" pitchFamily="34" charset="0"/>
              </a:rPr>
              <a:t> The Servant Rejected…</a:t>
            </a:r>
          </a:p>
          <a:p>
            <a:r>
              <a:rPr lang="en-US" sz="1600" dirty="0">
                <a:latin typeface="Arial Black" pitchFamily="34" charset="0"/>
              </a:rPr>
              <a:t>         Then Exalted</a:t>
            </a:r>
          </a:p>
        </p:txBody>
      </p:sp>
      <p:sp>
        <p:nvSpPr>
          <p:cNvPr id="88" name="TextBox 87"/>
          <p:cNvSpPr txBox="1"/>
          <p:nvPr/>
        </p:nvSpPr>
        <p:spPr>
          <a:xfrm>
            <a:off x="1066800" y="2057400"/>
            <a:ext cx="2438401" cy="830997"/>
          </a:xfrm>
          <a:prstGeom prst="rect">
            <a:avLst/>
          </a:prstGeom>
          <a:noFill/>
        </p:spPr>
        <p:txBody>
          <a:bodyPr wrap="square" rtlCol="0">
            <a:spAutoFit/>
          </a:bodyPr>
          <a:lstStyle/>
          <a:p>
            <a:r>
              <a:rPr lang="en-US" sz="1600" b="1" dirty="0"/>
              <a:t>A brief introduction </a:t>
            </a:r>
          </a:p>
          <a:p>
            <a:r>
              <a:rPr lang="en-US" sz="1600" b="1" dirty="0"/>
              <a:t>sets Jesus ministry </a:t>
            </a:r>
          </a:p>
          <a:p>
            <a:r>
              <a:rPr lang="en-US" sz="1600" b="1" dirty="0"/>
              <a:t>        in motion </a:t>
            </a:r>
          </a:p>
        </p:txBody>
      </p:sp>
      <p:sp>
        <p:nvSpPr>
          <p:cNvPr id="89" name="TextBox 88"/>
          <p:cNvSpPr txBox="1"/>
          <p:nvPr/>
        </p:nvSpPr>
        <p:spPr>
          <a:xfrm>
            <a:off x="1143000" y="2895600"/>
            <a:ext cx="1930604" cy="954107"/>
          </a:xfrm>
          <a:prstGeom prst="rect">
            <a:avLst/>
          </a:prstGeom>
          <a:noFill/>
        </p:spPr>
        <p:txBody>
          <a:bodyPr wrap="square" rtlCol="0">
            <a:spAutoFit/>
          </a:bodyPr>
          <a:lstStyle/>
          <a:p>
            <a:pPr>
              <a:buFont typeface="Arial" pitchFamily="34" charset="0"/>
              <a:buChar char="•"/>
            </a:pPr>
            <a:r>
              <a:rPr lang="en-US" sz="1400" dirty="0"/>
              <a:t>John the Baptizer</a:t>
            </a:r>
            <a:br>
              <a:rPr lang="en-US" sz="1400" dirty="0"/>
            </a:br>
            <a:r>
              <a:rPr lang="en-US" sz="1400" dirty="0"/>
              <a:t>prepares the way</a:t>
            </a:r>
          </a:p>
          <a:p>
            <a:pPr>
              <a:buFont typeface="Arial" pitchFamily="34" charset="0"/>
              <a:buChar char="•"/>
            </a:pPr>
            <a:r>
              <a:rPr lang="en-US" sz="1400" dirty="0"/>
              <a:t>Jesus is tempted </a:t>
            </a:r>
            <a:br>
              <a:rPr lang="en-US" sz="1400" dirty="0"/>
            </a:br>
            <a:r>
              <a:rPr lang="en-US" sz="1400" dirty="0"/>
              <a:t>in the wilderness</a:t>
            </a:r>
          </a:p>
        </p:txBody>
      </p:sp>
      <p:sp>
        <p:nvSpPr>
          <p:cNvPr id="103" name="TextBox 102"/>
          <p:cNvSpPr txBox="1"/>
          <p:nvPr/>
        </p:nvSpPr>
        <p:spPr>
          <a:xfrm>
            <a:off x="3048000" y="1828800"/>
            <a:ext cx="2981687" cy="338554"/>
          </a:xfrm>
          <a:prstGeom prst="rect">
            <a:avLst/>
          </a:prstGeom>
          <a:noFill/>
        </p:spPr>
        <p:txBody>
          <a:bodyPr wrap="square" rtlCol="0">
            <a:spAutoFit/>
          </a:bodyPr>
          <a:lstStyle/>
          <a:p>
            <a:r>
              <a:rPr lang="en-US" sz="1600" b="1" dirty="0"/>
              <a:t> Jesus helping people in need .</a:t>
            </a:r>
          </a:p>
        </p:txBody>
      </p:sp>
      <p:sp>
        <p:nvSpPr>
          <p:cNvPr id="105" name="TextBox 104"/>
          <p:cNvSpPr txBox="1"/>
          <p:nvPr/>
        </p:nvSpPr>
        <p:spPr>
          <a:xfrm>
            <a:off x="2971800" y="2286000"/>
            <a:ext cx="3048000" cy="2308324"/>
          </a:xfrm>
          <a:prstGeom prst="rect">
            <a:avLst/>
          </a:prstGeom>
          <a:noFill/>
        </p:spPr>
        <p:txBody>
          <a:bodyPr wrap="square" rtlCol="0">
            <a:spAutoFit/>
          </a:bodyPr>
          <a:lstStyle/>
          <a:p>
            <a:pPr>
              <a:buFont typeface="Arial" pitchFamily="34" charset="0"/>
              <a:buChar char="•"/>
            </a:pPr>
            <a:r>
              <a:rPr lang="en-US" sz="1400" dirty="0"/>
              <a:t>Because people are in darkness,</a:t>
            </a:r>
            <a:br>
              <a:rPr lang="en-US" sz="1400" dirty="0"/>
            </a:br>
            <a:r>
              <a:rPr lang="en-US" sz="1400" dirty="0"/>
              <a:t>            </a:t>
            </a:r>
            <a:r>
              <a:rPr lang="en-US" sz="1400" b="1" dirty="0"/>
              <a:t> </a:t>
            </a:r>
            <a:r>
              <a:rPr lang="en-US" sz="1400" dirty="0"/>
              <a:t>     He enlightens.</a:t>
            </a:r>
          </a:p>
          <a:p>
            <a:pPr>
              <a:buFont typeface="Arial" pitchFamily="34" charset="0"/>
              <a:buChar char="•"/>
            </a:pPr>
            <a:r>
              <a:rPr lang="en-US" sz="1400" dirty="0"/>
              <a:t>Because people are sick/afflicted,    </a:t>
            </a:r>
            <a:br>
              <a:rPr lang="en-US" sz="1400" dirty="0"/>
            </a:br>
            <a:r>
              <a:rPr lang="en-US" sz="1400" dirty="0"/>
              <a:t>                      He heals.</a:t>
            </a:r>
          </a:p>
          <a:p>
            <a:pPr>
              <a:buFont typeface="Arial" pitchFamily="34" charset="0"/>
              <a:buChar char="•"/>
            </a:pPr>
            <a:r>
              <a:rPr lang="en-US" sz="1400" dirty="0"/>
              <a:t>Because people are without hope,                 </a:t>
            </a:r>
            <a:br>
              <a:rPr lang="en-US" sz="1400" dirty="0"/>
            </a:br>
            <a:r>
              <a:rPr lang="en-US" sz="1400" dirty="0"/>
              <a:t>                He encourages.</a:t>
            </a:r>
          </a:p>
          <a:p>
            <a:pPr>
              <a:buFont typeface="Arial" pitchFamily="34" charset="0"/>
              <a:buChar char="•"/>
            </a:pPr>
            <a:r>
              <a:rPr lang="en-US" sz="1400" dirty="0"/>
              <a:t>Because people are sinful, </a:t>
            </a:r>
          </a:p>
          <a:p>
            <a:r>
              <a:rPr lang="en-US" sz="1400" dirty="0"/>
              <a:t>                  He forgives.</a:t>
            </a:r>
          </a:p>
          <a:p>
            <a:br>
              <a:rPr lang="en-US" sz="1600" dirty="0"/>
            </a:br>
            <a:endParaRPr lang="en-US" sz="1600" dirty="0"/>
          </a:p>
        </p:txBody>
      </p:sp>
      <p:sp>
        <p:nvSpPr>
          <p:cNvPr id="107" name="TextBox 106"/>
          <p:cNvSpPr txBox="1"/>
          <p:nvPr/>
        </p:nvSpPr>
        <p:spPr>
          <a:xfrm rot="10800000" flipV="1">
            <a:off x="5867400" y="1950423"/>
            <a:ext cx="2895600" cy="830997"/>
          </a:xfrm>
          <a:prstGeom prst="rect">
            <a:avLst/>
          </a:prstGeom>
          <a:noFill/>
        </p:spPr>
        <p:txBody>
          <a:bodyPr wrap="square" rtlCol="0">
            <a:spAutoFit/>
          </a:bodyPr>
          <a:lstStyle/>
          <a:p>
            <a:r>
              <a:rPr lang="en-US" sz="1600" b="1" dirty="0"/>
              <a:t>A growing discontent among</a:t>
            </a:r>
          </a:p>
          <a:p>
            <a:r>
              <a:rPr lang="en-US" sz="1600" b="1" dirty="0"/>
              <a:t>The authorities leads to Jesus’</a:t>
            </a:r>
          </a:p>
          <a:p>
            <a:r>
              <a:rPr lang="en-US" sz="1600" b="1" dirty="0"/>
              <a:t>suffering and death </a:t>
            </a:r>
          </a:p>
        </p:txBody>
      </p:sp>
      <p:sp>
        <p:nvSpPr>
          <p:cNvPr id="108" name="TextBox 107"/>
          <p:cNvSpPr txBox="1"/>
          <p:nvPr/>
        </p:nvSpPr>
        <p:spPr>
          <a:xfrm>
            <a:off x="5638800" y="2743200"/>
            <a:ext cx="3505200" cy="1384995"/>
          </a:xfrm>
          <a:prstGeom prst="rect">
            <a:avLst/>
          </a:prstGeom>
          <a:noFill/>
        </p:spPr>
        <p:txBody>
          <a:bodyPr wrap="square" rtlCol="0">
            <a:spAutoFit/>
          </a:bodyPr>
          <a:lstStyle/>
          <a:p>
            <a:pPr>
              <a:buFont typeface="Arial" pitchFamily="34" charset="0"/>
              <a:buChar char="•"/>
            </a:pPr>
            <a:r>
              <a:rPr lang="en-US" sz="1400" dirty="0"/>
              <a:t>He presses the claim, “the Messiah.”</a:t>
            </a:r>
          </a:p>
          <a:p>
            <a:pPr>
              <a:buFont typeface="Arial" pitchFamily="34" charset="0"/>
              <a:buChar char="•"/>
            </a:pPr>
            <a:r>
              <a:rPr lang="en-US" sz="1400" dirty="0"/>
              <a:t>He spends time alone with His disciples</a:t>
            </a:r>
          </a:p>
          <a:p>
            <a:pPr>
              <a:buFont typeface="Arial" pitchFamily="34" charset="0"/>
              <a:buChar char="•"/>
            </a:pPr>
            <a:r>
              <a:rPr lang="en-US" sz="1400" dirty="0"/>
              <a:t>He is in open conflict with His enemies.</a:t>
            </a:r>
          </a:p>
          <a:p>
            <a:pPr>
              <a:buFont typeface="Arial" pitchFamily="34" charset="0"/>
              <a:buChar char="•"/>
            </a:pPr>
            <a:r>
              <a:rPr lang="en-US" sz="1400" dirty="0"/>
              <a:t>He is deserted, tortured, crucified and </a:t>
            </a:r>
          </a:p>
          <a:p>
            <a:r>
              <a:rPr lang="en-US" sz="1400" dirty="0"/>
              <a:t>buried.</a:t>
            </a:r>
          </a:p>
          <a:p>
            <a:pPr>
              <a:buFont typeface="Arial" pitchFamily="34" charset="0"/>
              <a:buChar char="•"/>
            </a:pPr>
            <a:r>
              <a:rPr lang="en-US" sz="1400" dirty="0"/>
              <a:t>He is raised bodily from the dead.</a:t>
            </a:r>
          </a:p>
        </p:txBody>
      </p:sp>
      <p:sp>
        <p:nvSpPr>
          <p:cNvPr id="128" name="TextBox 127"/>
          <p:cNvSpPr txBox="1"/>
          <p:nvPr/>
        </p:nvSpPr>
        <p:spPr>
          <a:xfrm>
            <a:off x="1524000" y="4648200"/>
            <a:ext cx="2362200" cy="338554"/>
          </a:xfrm>
          <a:prstGeom prst="rect">
            <a:avLst/>
          </a:prstGeom>
          <a:noFill/>
        </p:spPr>
        <p:txBody>
          <a:bodyPr wrap="square" rtlCol="0">
            <a:spAutoFit/>
          </a:bodyPr>
          <a:lstStyle/>
          <a:p>
            <a:r>
              <a:rPr lang="en-US" sz="1600" dirty="0"/>
              <a:t>          Service to others</a:t>
            </a:r>
          </a:p>
        </p:txBody>
      </p:sp>
      <p:sp>
        <p:nvSpPr>
          <p:cNvPr id="129" name="TextBox 128"/>
          <p:cNvSpPr txBox="1"/>
          <p:nvPr/>
        </p:nvSpPr>
        <p:spPr>
          <a:xfrm>
            <a:off x="-228600" y="4648200"/>
            <a:ext cx="1219200" cy="338554"/>
          </a:xfrm>
          <a:prstGeom prst="rect">
            <a:avLst/>
          </a:prstGeom>
          <a:noFill/>
        </p:spPr>
        <p:txBody>
          <a:bodyPr wrap="square" rtlCol="0">
            <a:spAutoFit/>
          </a:bodyPr>
          <a:lstStyle/>
          <a:p>
            <a:r>
              <a:rPr lang="en-US" sz="1600" dirty="0"/>
              <a:t>    Emphasis</a:t>
            </a:r>
          </a:p>
        </p:txBody>
      </p:sp>
      <p:cxnSp>
        <p:nvCxnSpPr>
          <p:cNvPr id="142" name="Straight Connector 141"/>
          <p:cNvCxnSpPr>
            <a:stCxn id="105" idx="2"/>
          </p:cNvCxnSpPr>
          <p:nvPr/>
        </p:nvCxnSpPr>
        <p:spPr>
          <a:xfrm rot="5400000">
            <a:off x="3973562" y="5116562"/>
            <a:ext cx="1044476"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53" name="TextBox 152"/>
          <p:cNvSpPr txBox="1"/>
          <p:nvPr/>
        </p:nvSpPr>
        <p:spPr>
          <a:xfrm>
            <a:off x="5715000" y="4648200"/>
            <a:ext cx="1749390" cy="338554"/>
          </a:xfrm>
          <a:prstGeom prst="rect">
            <a:avLst/>
          </a:prstGeom>
          <a:noFill/>
        </p:spPr>
        <p:txBody>
          <a:bodyPr wrap="none" rtlCol="0">
            <a:spAutoFit/>
          </a:bodyPr>
          <a:lstStyle/>
          <a:p>
            <a:r>
              <a:rPr lang="en-US" sz="1600" dirty="0"/>
              <a:t>Sacrifice for others</a:t>
            </a:r>
          </a:p>
        </p:txBody>
      </p:sp>
      <p:sp>
        <p:nvSpPr>
          <p:cNvPr id="156" name="TextBox 155"/>
          <p:cNvSpPr txBox="1"/>
          <p:nvPr/>
        </p:nvSpPr>
        <p:spPr>
          <a:xfrm>
            <a:off x="0" y="4953000"/>
            <a:ext cx="838200" cy="338554"/>
          </a:xfrm>
          <a:prstGeom prst="rect">
            <a:avLst/>
          </a:prstGeom>
          <a:noFill/>
        </p:spPr>
        <p:txBody>
          <a:bodyPr wrap="square" rtlCol="0">
            <a:spAutoFit/>
          </a:bodyPr>
          <a:lstStyle/>
          <a:p>
            <a:r>
              <a:rPr lang="en-US" sz="1600" dirty="0"/>
              <a:t>  Scope</a:t>
            </a:r>
          </a:p>
        </p:txBody>
      </p:sp>
      <p:sp>
        <p:nvSpPr>
          <p:cNvPr id="157" name="TextBox 156"/>
          <p:cNvSpPr txBox="1"/>
          <p:nvPr/>
        </p:nvSpPr>
        <p:spPr>
          <a:xfrm>
            <a:off x="1447800" y="4953000"/>
            <a:ext cx="2366289" cy="338554"/>
          </a:xfrm>
          <a:prstGeom prst="rect">
            <a:avLst/>
          </a:prstGeom>
          <a:noFill/>
        </p:spPr>
        <p:txBody>
          <a:bodyPr wrap="none" rtlCol="0">
            <a:spAutoFit/>
          </a:bodyPr>
          <a:lstStyle/>
          <a:p>
            <a:r>
              <a:rPr lang="en-US" sz="1600" dirty="0"/>
              <a:t>Ministry to the multitudes</a:t>
            </a:r>
          </a:p>
        </p:txBody>
      </p:sp>
      <p:sp>
        <p:nvSpPr>
          <p:cNvPr id="159" name="TextBox 158"/>
          <p:cNvSpPr txBox="1"/>
          <p:nvPr/>
        </p:nvSpPr>
        <p:spPr>
          <a:xfrm>
            <a:off x="5257800" y="4953000"/>
            <a:ext cx="2438400" cy="338554"/>
          </a:xfrm>
          <a:prstGeom prst="rect">
            <a:avLst/>
          </a:prstGeom>
          <a:noFill/>
        </p:spPr>
        <p:txBody>
          <a:bodyPr wrap="square" rtlCol="0">
            <a:spAutoFit/>
          </a:bodyPr>
          <a:lstStyle/>
          <a:p>
            <a:r>
              <a:rPr lang="en-US" sz="1600" dirty="0"/>
              <a:t>       Ministry to the Twelve</a:t>
            </a:r>
          </a:p>
        </p:txBody>
      </p:sp>
      <p:sp>
        <p:nvSpPr>
          <p:cNvPr id="160" name="TextBox 159"/>
          <p:cNvSpPr txBox="1"/>
          <p:nvPr/>
        </p:nvSpPr>
        <p:spPr>
          <a:xfrm>
            <a:off x="-152400" y="5334000"/>
            <a:ext cx="1119331" cy="369332"/>
          </a:xfrm>
          <a:prstGeom prst="rect">
            <a:avLst/>
          </a:prstGeom>
          <a:noFill/>
        </p:spPr>
        <p:txBody>
          <a:bodyPr wrap="square" rtlCol="0">
            <a:spAutoFit/>
          </a:bodyPr>
          <a:lstStyle/>
          <a:p>
            <a:r>
              <a:rPr lang="en-US" dirty="0"/>
              <a:t>   </a:t>
            </a:r>
            <a:r>
              <a:rPr lang="en-US" sz="1600" dirty="0"/>
              <a:t>Sections</a:t>
            </a:r>
          </a:p>
        </p:txBody>
      </p:sp>
      <p:sp>
        <p:nvSpPr>
          <p:cNvPr id="161" name="TextBox 160"/>
          <p:cNvSpPr txBox="1"/>
          <p:nvPr/>
        </p:nvSpPr>
        <p:spPr>
          <a:xfrm>
            <a:off x="1219200" y="5334000"/>
            <a:ext cx="2971800" cy="338554"/>
          </a:xfrm>
          <a:prstGeom prst="rect">
            <a:avLst/>
          </a:prstGeom>
          <a:noFill/>
        </p:spPr>
        <p:txBody>
          <a:bodyPr wrap="square" rtlCol="0">
            <a:spAutoFit/>
          </a:bodyPr>
          <a:lstStyle/>
          <a:p>
            <a:r>
              <a:rPr lang="en-US" sz="1600" dirty="0"/>
              <a:t>Action…reaction…confrontation</a:t>
            </a:r>
          </a:p>
        </p:txBody>
      </p:sp>
      <p:sp>
        <p:nvSpPr>
          <p:cNvPr id="162" name="TextBox 161"/>
          <p:cNvSpPr txBox="1"/>
          <p:nvPr/>
        </p:nvSpPr>
        <p:spPr>
          <a:xfrm>
            <a:off x="5105400" y="5334000"/>
            <a:ext cx="3178678" cy="338554"/>
          </a:xfrm>
          <a:prstGeom prst="rect">
            <a:avLst/>
          </a:prstGeom>
          <a:noFill/>
        </p:spPr>
        <p:txBody>
          <a:bodyPr wrap="square" rtlCol="0">
            <a:spAutoFit/>
          </a:bodyPr>
          <a:lstStyle/>
          <a:p>
            <a:r>
              <a:rPr lang="en-US" sz="1600" dirty="0"/>
              <a:t>Revelation…crucifixion…exaltation</a:t>
            </a:r>
          </a:p>
        </p:txBody>
      </p:sp>
      <p:sp>
        <p:nvSpPr>
          <p:cNvPr id="163" name="TextBox 162"/>
          <p:cNvSpPr txBox="1"/>
          <p:nvPr/>
        </p:nvSpPr>
        <p:spPr>
          <a:xfrm rot="10800000" flipV="1">
            <a:off x="0" y="5624512"/>
            <a:ext cx="990600" cy="523220"/>
          </a:xfrm>
          <a:prstGeom prst="rect">
            <a:avLst/>
          </a:prstGeom>
          <a:noFill/>
        </p:spPr>
        <p:txBody>
          <a:bodyPr wrap="square" rtlCol="0">
            <a:spAutoFit/>
          </a:bodyPr>
          <a:lstStyle/>
          <a:p>
            <a:r>
              <a:rPr lang="en-US" sz="1400" dirty="0"/>
              <a:t>   Main     </a:t>
            </a:r>
            <a:br>
              <a:rPr lang="en-US" sz="1400" dirty="0"/>
            </a:br>
            <a:r>
              <a:rPr lang="en-US" sz="1400" dirty="0"/>
              <a:t> Theme</a:t>
            </a:r>
          </a:p>
        </p:txBody>
      </p:sp>
      <p:sp>
        <p:nvSpPr>
          <p:cNvPr id="164" name="TextBox 163"/>
          <p:cNvSpPr txBox="1"/>
          <p:nvPr/>
        </p:nvSpPr>
        <p:spPr>
          <a:xfrm>
            <a:off x="0" y="6019800"/>
            <a:ext cx="914400" cy="615553"/>
          </a:xfrm>
          <a:prstGeom prst="rect">
            <a:avLst/>
          </a:prstGeom>
          <a:noFill/>
        </p:spPr>
        <p:txBody>
          <a:bodyPr wrap="square" rtlCol="0">
            <a:spAutoFit/>
          </a:bodyPr>
          <a:lstStyle/>
          <a:p>
            <a:r>
              <a:rPr lang="en-US" dirty="0"/>
              <a:t>   </a:t>
            </a:r>
            <a:r>
              <a:rPr lang="en-US" sz="1600" dirty="0"/>
              <a:t>Key </a:t>
            </a:r>
          </a:p>
          <a:p>
            <a:r>
              <a:rPr lang="en-US" sz="1600" dirty="0"/>
              <a:t>  Verse</a:t>
            </a:r>
          </a:p>
        </p:txBody>
      </p:sp>
      <p:sp>
        <p:nvSpPr>
          <p:cNvPr id="165" name="TextBox 164"/>
          <p:cNvSpPr txBox="1"/>
          <p:nvPr/>
        </p:nvSpPr>
        <p:spPr>
          <a:xfrm>
            <a:off x="1371600" y="5715000"/>
            <a:ext cx="6629400" cy="369332"/>
          </a:xfrm>
          <a:prstGeom prst="rect">
            <a:avLst/>
          </a:prstGeom>
          <a:noFill/>
        </p:spPr>
        <p:txBody>
          <a:bodyPr wrap="square" rtlCol="0">
            <a:spAutoFit/>
          </a:bodyPr>
          <a:lstStyle/>
          <a:p>
            <a:r>
              <a:rPr lang="en-US" dirty="0"/>
              <a:t>      </a:t>
            </a:r>
            <a:r>
              <a:rPr lang="en-US" sz="1600" dirty="0"/>
              <a:t>Jesus is the suffering Servant who gives His life to save the world</a:t>
            </a:r>
          </a:p>
        </p:txBody>
      </p:sp>
      <p:sp>
        <p:nvSpPr>
          <p:cNvPr id="166" name="TextBox 165"/>
          <p:cNvSpPr txBox="1"/>
          <p:nvPr/>
        </p:nvSpPr>
        <p:spPr>
          <a:xfrm>
            <a:off x="1219200" y="6019800"/>
            <a:ext cx="3188641" cy="584775"/>
          </a:xfrm>
          <a:prstGeom prst="rect">
            <a:avLst/>
          </a:prstGeom>
          <a:noFill/>
        </p:spPr>
        <p:txBody>
          <a:bodyPr wrap="square" rtlCol="0">
            <a:spAutoFit/>
          </a:bodyPr>
          <a:lstStyle/>
          <a:p>
            <a:r>
              <a:rPr lang="en-US" sz="1600" dirty="0"/>
              <a:t>“For even the Son of Man did not </a:t>
            </a:r>
          </a:p>
          <a:p>
            <a:r>
              <a:rPr lang="en-US" sz="1600" dirty="0"/>
              <a:t>Come to be served, but to serve…</a:t>
            </a:r>
          </a:p>
        </p:txBody>
      </p:sp>
      <p:cxnSp>
        <p:nvCxnSpPr>
          <p:cNvPr id="167" name="Straight Connector 166"/>
          <p:cNvCxnSpPr/>
          <p:nvPr/>
        </p:nvCxnSpPr>
        <p:spPr>
          <a:xfrm rot="5400000">
            <a:off x="4267200" y="6324600"/>
            <a:ext cx="457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72" name="TextBox 171"/>
          <p:cNvSpPr txBox="1"/>
          <p:nvPr/>
        </p:nvSpPr>
        <p:spPr>
          <a:xfrm>
            <a:off x="5410200" y="6019800"/>
            <a:ext cx="3268896" cy="584775"/>
          </a:xfrm>
          <a:prstGeom prst="rect">
            <a:avLst/>
          </a:prstGeom>
          <a:noFill/>
        </p:spPr>
        <p:txBody>
          <a:bodyPr wrap="square" rtlCol="0">
            <a:spAutoFit/>
          </a:bodyPr>
          <a:lstStyle/>
          <a:p>
            <a:r>
              <a:rPr lang="en-US" sz="1600" dirty="0"/>
              <a:t>…and to give His life a</a:t>
            </a:r>
          </a:p>
          <a:p>
            <a:r>
              <a:rPr lang="en-US" sz="1600" dirty="0"/>
              <a:t>ransom for many .” (10:45)</a:t>
            </a:r>
          </a:p>
        </p:txBody>
      </p:sp>
      <p:sp>
        <p:nvSpPr>
          <p:cNvPr id="4" name="TextBox 3">
            <a:extLst>
              <a:ext uri="{FF2B5EF4-FFF2-40B4-BE49-F238E27FC236}">
                <a16:creationId xmlns:a16="http://schemas.microsoft.com/office/drawing/2014/main" id="{6FD751EC-6056-FD49-B348-637B6F3AA06C}"/>
              </a:ext>
            </a:extLst>
          </p:cNvPr>
          <p:cNvSpPr txBox="1"/>
          <p:nvPr/>
        </p:nvSpPr>
        <p:spPr>
          <a:xfrm>
            <a:off x="1219200" y="403591"/>
            <a:ext cx="2514600" cy="646331"/>
          </a:xfrm>
          <a:prstGeom prst="rect">
            <a:avLst/>
          </a:prstGeom>
          <a:solidFill>
            <a:schemeClr val="accent1"/>
          </a:solidFill>
        </p:spPr>
        <p:txBody>
          <a:bodyPr wrap="square" rtlCol="0">
            <a:spAutoFit/>
          </a:bodyPr>
          <a:lstStyle/>
          <a:p>
            <a:r>
              <a:rPr lang="en-US" b="1" dirty="0"/>
              <a:t>Circa A.D. 50-58.</a:t>
            </a:r>
          </a:p>
          <a:p>
            <a:r>
              <a:rPr lang="en-US" b="1" dirty="0"/>
              <a:t>The first Gospel written</a:t>
            </a:r>
          </a:p>
        </p:txBody>
      </p:sp>
      <p:sp>
        <p:nvSpPr>
          <p:cNvPr id="6" name="TextBox 5">
            <a:extLst>
              <a:ext uri="{FF2B5EF4-FFF2-40B4-BE49-F238E27FC236}">
                <a16:creationId xmlns:a16="http://schemas.microsoft.com/office/drawing/2014/main" id="{1E9AE26A-3AF0-0943-B8F6-5CDE2FB7725F}"/>
              </a:ext>
            </a:extLst>
          </p:cNvPr>
          <p:cNvSpPr txBox="1"/>
          <p:nvPr/>
        </p:nvSpPr>
        <p:spPr>
          <a:xfrm>
            <a:off x="5633715" y="482025"/>
            <a:ext cx="2514600" cy="646331"/>
          </a:xfrm>
          <a:prstGeom prst="rect">
            <a:avLst/>
          </a:prstGeom>
          <a:solidFill>
            <a:schemeClr val="accent1"/>
          </a:solidFill>
        </p:spPr>
        <p:txBody>
          <a:bodyPr wrap="square" rtlCol="0">
            <a:spAutoFit/>
          </a:bodyPr>
          <a:lstStyle/>
          <a:p>
            <a:pPr algn="ctr"/>
            <a:r>
              <a:rPr lang="en-US" sz="1400" b="1" dirty="0"/>
              <a:t>“</a:t>
            </a:r>
            <a:r>
              <a:rPr lang="en-US" b="1" dirty="0"/>
              <a:t>Straightway” or “Immediately” - 40X</a:t>
            </a:r>
          </a:p>
        </p:txBody>
      </p:sp>
      <p:sp>
        <p:nvSpPr>
          <p:cNvPr id="7" name="TextBox 6">
            <a:extLst>
              <a:ext uri="{FF2B5EF4-FFF2-40B4-BE49-F238E27FC236}">
                <a16:creationId xmlns:a16="http://schemas.microsoft.com/office/drawing/2014/main" id="{FFE1FB7B-0636-F848-9945-AFAF586088F9}"/>
              </a:ext>
            </a:extLst>
          </p:cNvPr>
          <p:cNvSpPr txBox="1"/>
          <p:nvPr/>
        </p:nvSpPr>
        <p:spPr>
          <a:xfrm>
            <a:off x="64366" y="1540405"/>
            <a:ext cx="914400" cy="2308324"/>
          </a:xfrm>
          <a:prstGeom prst="rect">
            <a:avLst/>
          </a:prstGeom>
          <a:noFill/>
        </p:spPr>
        <p:txBody>
          <a:bodyPr wrap="square" rtlCol="0">
            <a:spAutoFit/>
          </a:bodyPr>
          <a:lstStyle/>
          <a:p>
            <a:r>
              <a:rPr lang="en-US" dirty="0"/>
              <a:t>“</a:t>
            </a:r>
            <a:r>
              <a:rPr lang="en-US" sz="1400" dirty="0"/>
              <a:t>For even the Son of Man came not to be served but to serve,..”</a:t>
            </a:r>
          </a:p>
          <a:p>
            <a:r>
              <a:rPr lang="en-US" sz="1400" dirty="0"/>
              <a:t>(Mk. 10:45)</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EB6D2E7-D8D6-7E4B-B322-47EC3B290B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1116957" y="-1169044"/>
            <a:ext cx="6858000" cy="9196087"/>
          </a:xfrm>
          <a:prstGeom prst="rect">
            <a:avLst/>
          </a:prstGeom>
        </p:spPr>
      </p:pic>
    </p:spTree>
    <p:extLst>
      <p:ext uri="{BB962C8B-B14F-4D97-AF65-F5344CB8AC3E}">
        <p14:creationId xmlns:p14="http://schemas.microsoft.com/office/powerpoint/2010/main" val="13826848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2338</TotalTime>
  <Words>6868</Words>
  <Application>Microsoft Macintosh PowerPoint</Application>
  <PresentationFormat>On-screen Show (4:3)</PresentationFormat>
  <Paragraphs>697</Paragraphs>
  <Slides>30</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Abadi MT Condensed Extra Bold</vt:lpstr>
      <vt:lpstr>Aharoni</vt:lpstr>
      <vt:lpstr>Arial</vt:lpstr>
      <vt:lpstr>Arial Black</vt:lpstr>
      <vt:lpstr>Calibri</vt:lpstr>
      <vt:lpstr>Corbel</vt:lpstr>
      <vt:lpstr>Wingdings</vt:lpstr>
      <vt:lpstr>Wingdings 2</vt:lpstr>
      <vt:lpstr>Wingdings 3</vt:lpstr>
      <vt:lpstr>Module</vt:lpstr>
      <vt:lpstr>Symphony of the Scriptures</vt:lpstr>
      <vt:lpstr>PowerPoint Presentation</vt:lpstr>
      <vt:lpstr>The Author          (1 of 3) </vt:lpstr>
      <vt:lpstr>The Author               (2 of 3) </vt:lpstr>
      <vt:lpstr>The Author           (3 of 3)</vt:lpstr>
      <vt:lpstr>The Audience         (1 of 2) </vt:lpstr>
      <vt:lpstr>The Audience     (2 of 2) </vt:lpstr>
      <vt:lpstr>Mark</vt:lpstr>
      <vt:lpstr>PowerPoint Presentation</vt:lpstr>
      <vt:lpstr>PowerPoint Presentation</vt:lpstr>
      <vt:lpstr>About the New Testament  “Canon”</vt:lpstr>
      <vt:lpstr>Who wrote the book?</vt:lpstr>
      <vt:lpstr> Where are we? </vt:lpstr>
      <vt:lpstr>  Why is Mark so important?  </vt:lpstr>
      <vt:lpstr>  What's the point?  </vt:lpstr>
      <vt:lpstr>  How do I apply?</vt:lpstr>
      <vt:lpstr>PowerPoint Presentation</vt:lpstr>
      <vt:lpstr>PowerPoint Presentation</vt:lpstr>
      <vt:lpstr>PowerPoint Presentation</vt:lpstr>
      <vt:lpstr>PowerPoint Presentation</vt:lpstr>
      <vt:lpstr>Parables in Mark</vt:lpstr>
      <vt:lpstr>Seven utterances of Jesus while on the cross</vt:lpstr>
      <vt:lpstr>Appearances of Jesus after the Resurrection</vt:lpstr>
      <vt:lpstr>PowerPoint Presentation</vt:lpstr>
      <vt:lpstr>PowerPoint Presentation</vt:lpstr>
      <vt:lpstr>PowerPoint Presentation</vt:lpstr>
      <vt:lpstr>PowerPoint Presentation</vt:lpstr>
      <vt:lpstr>PowerPoint Presentation</vt:lpstr>
      <vt:lpstr>PowerPoint Presentation</vt:lpstr>
      <vt:lpstr>Mark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107</cp:revision>
  <dcterms:created xsi:type="dcterms:W3CDTF">2010-11-07T11:38:16Z</dcterms:created>
  <dcterms:modified xsi:type="dcterms:W3CDTF">2023-01-05T00:18:13Z</dcterms:modified>
</cp:coreProperties>
</file>